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317" r:id="rId5"/>
    <p:sldId id="311" r:id="rId6"/>
    <p:sldId id="310" r:id="rId7"/>
    <p:sldId id="313" r:id="rId8"/>
    <p:sldId id="318" r:id="rId9"/>
    <p:sldId id="319" r:id="rId10"/>
    <p:sldId id="320" r:id="rId11"/>
    <p:sldId id="321" r:id="rId1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842"/>
    <a:srgbClr val="C9FF47"/>
    <a:srgbClr val="1F3A69"/>
    <a:srgbClr val="1F3A5E"/>
    <a:srgbClr val="F6791C"/>
    <a:srgbClr val="003F5E"/>
    <a:srgbClr val="F57B20"/>
    <a:srgbClr val="F57A1E"/>
    <a:srgbClr val="013F5E"/>
    <a:srgbClr val="003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96291"/>
  </p:normalViewPr>
  <p:slideViewPr>
    <p:cSldViewPr snapToGrid="0">
      <p:cViewPr>
        <p:scale>
          <a:sx n="76" d="100"/>
          <a:sy n="76" d="100"/>
        </p:scale>
        <p:origin x="848" y="1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03/06/2015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CDC475-D834-E549-95FB-17525F68A7C0}" type="datetimeFigureOut">
              <a:rPr lang="en-US" smtClean="0"/>
              <a:t>6/4/15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A6D5-ECEA-CC4C-B11B-9660C669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Christos </a:t>
            </a:r>
            <a:r>
              <a:rPr lang="en-GB" dirty="0" err="1" smtClean="0"/>
              <a:t>Kanellopoul</a:t>
            </a:r>
            <a:r>
              <a:rPr lang="el-GR" dirty="0" smtClean="0"/>
              <a:t>ο</a:t>
            </a:r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AARC Kick-off, Amsterdam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eduPEPS</a:t>
            </a:r>
            <a:r>
              <a:rPr lang="en-GB" dirty="0" smtClean="0"/>
              <a:t>: </a:t>
            </a:r>
            <a:r>
              <a:rPr lang="en-GB" dirty="0" err="1" smtClean="0"/>
              <a:t>eduGAIN</a:t>
            </a:r>
            <a:r>
              <a:rPr lang="en-GB" dirty="0" smtClean="0"/>
              <a:t> – STORK interoperation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40256" y="5706189"/>
            <a:ext cx="6671027" cy="428319"/>
          </a:xfrm>
        </p:spPr>
        <p:txBody>
          <a:bodyPr/>
          <a:lstStyle/>
          <a:p>
            <a:r>
              <a:rPr lang="en-GB" dirty="0" smtClean="0"/>
              <a:t>3-4, June 2015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JRA1 Work Package Leader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3" y="3250330"/>
            <a:ext cx="7073900" cy="32639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 err="1" smtClean="0"/>
              <a:t>interfederation</a:t>
            </a:r>
            <a:r>
              <a:rPr lang="en-US" dirty="0" smtClean="0"/>
              <a:t> that </a:t>
            </a:r>
            <a:r>
              <a:rPr lang="en-US" dirty="0"/>
              <a:t>interconnects the participating identity </a:t>
            </a:r>
            <a:r>
              <a:rPr lang="en-US" dirty="0" smtClean="0"/>
              <a:t>federations.</a:t>
            </a:r>
          </a:p>
          <a:p>
            <a:r>
              <a:rPr lang="en-US" dirty="0"/>
              <a:t> </a:t>
            </a:r>
            <a:r>
              <a:rPr lang="en-US" dirty="0" smtClean="0"/>
              <a:t>Intended to </a:t>
            </a:r>
            <a:r>
              <a:rPr lang="en-US" dirty="0"/>
              <a:t>enable the trustworthy exchange of information related to identity, authentication and </a:t>
            </a:r>
            <a:r>
              <a:rPr lang="en-US" dirty="0" err="1"/>
              <a:t>authorisation</a:t>
            </a:r>
            <a:r>
              <a:rPr lang="en-US" dirty="0"/>
              <a:t> between the member federations. </a:t>
            </a:r>
            <a:endParaRPr lang="en-US" dirty="0" smtClean="0"/>
          </a:p>
          <a:p>
            <a:r>
              <a:rPr lang="en-US" dirty="0" smtClean="0"/>
              <a:t>Delivers this </a:t>
            </a:r>
            <a:r>
              <a:rPr lang="en-US" dirty="0"/>
              <a:t>through </a:t>
            </a:r>
            <a:r>
              <a:rPr lang="en-US" dirty="0" err="1"/>
              <a:t>co-ordinating</a:t>
            </a:r>
            <a:r>
              <a:rPr lang="en-US" dirty="0"/>
              <a:t> elements of the </a:t>
            </a:r>
            <a:r>
              <a:rPr lang="en-US" dirty="0" smtClean="0"/>
              <a:t>federations’ </a:t>
            </a:r>
            <a:r>
              <a:rPr lang="en-US" dirty="0"/>
              <a:t>technical infrastructure and a policy framework controlling the exchange of this information.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eduGAIN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1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eduGAIN</a:t>
            </a:r>
            <a:r>
              <a:rPr lang="en-US" dirty="0" smtClean="0"/>
              <a:t> Federation Architectures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291" y="1220869"/>
            <a:ext cx="4532849" cy="5460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39" y="1220869"/>
            <a:ext cx="4468553" cy="5533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454" y="1204118"/>
            <a:ext cx="4936192" cy="563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927230" y="1220869"/>
            <a:ext cx="11723" cy="51851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89360" y="1220869"/>
            <a:ext cx="11723" cy="51851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8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302" y="3272936"/>
            <a:ext cx="5724531" cy="23343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STORK High Level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6" y="1400212"/>
            <a:ext cx="6234226" cy="4691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750" y="1287691"/>
            <a:ext cx="6380250" cy="23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5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>
              <a:spcBef>
                <a:spcPts val="750"/>
              </a:spcBef>
              <a:spcAft>
                <a:spcPts val="600"/>
              </a:spcAft>
            </a:pPr>
            <a:r>
              <a:rPr lang="en-GB" b="1" dirty="0"/>
              <a:t>Use Case 1: </a:t>
            </a:r>
            <a:r>
              <a:rPr lang="en-GB" b="1" dirty="0" err="1"/>
              <a:t>eduGAIN</a:t>
            </a:r>
            <a:r>
              <a:rPr lang="en-GB" b="1" dirty="0"/>
              <a:t> SP makes use of the STORK </a:t>
            </a:r>
            <a:r>
              <a:rPr lang="en-GB" b="1" dirty="0" smtClean="0"/>
              <a:t>infrastructure</a:t>
            </a:r>
          </a:p>
          <a:p>
            <a:pPr marL="0" lvl="1" indent="0">
              <a:spcBef>
                <a:spcPts val="750"/>
              </a:spcBef>
              <a:spcAft>
                <a:spcPts val="600"/>
              </a:spcAft>
              <a:buNone/>
            </a:pPr>
            <a:endParaRPr lang="en-US" b="1" dirty="0" smtClean="0"/>
          </a:p>
          <a:p>
            <a:pPr marL="0" lvl="1" indent="0">
              <a:spcBef>
                <a:spcPts val="750"/>
              </a:spcBef>
              <a:spcAft>
                <a:spcPts val="600"/>
              </a:spcAft>
              <a:buNone/>
            </a:pPr>
            <a:endParaRPr lang="el-GR" b="1" dirty="0"/>
          </a:p>
          <a:p>
            <a:pPr marL="171450" lvl="1">
              <a:spcBef>
                <a:spcPts val="750"/>
              </a:spcBef>
              <a:spcAft>
                <a:spcPts val="600"/>
              </a:spcAft>
            </a:pPr>
            <a:endParaRPr lang="en-GB" b="1" dirty="0" smtClean="0"/>
          </a:p>
          <a:p>
            <a:pPr marL="171450" lvl="1">
              <a:spcBef>
                <a:spcPts val="750"/>
              </a:spcBef>
              <a:spcAft>
                <a:spcPts val="600"/>
              </a:spcAft>
            </a:pPr>
            <a:endParaRPr lang="en-GB" b="1" dirty="0"/>
          </a:p>
          <a:p>
            <a:pPr marL="171450" lvl="1">
              <a:spcBef>
                <a:spcPts val="750"/>
              </a:spcBef>
              <a:spcAft>
                <a:spcPts val="600"/>
              </a:spcAft>
            </a:pPr>
            <a:endParaRPr lang="en-GB" b="1" dirty="0" smtClean="0"/>
          </a:p>
          <a:p>
            <a:pPr marL="171450" lvl="1">
              <a:spcBef>
                <a:spcPts val="750"/>
              </a:spcBef>
              <a:spcAft>
                <a:spcPts val="600"/>
              </a:spcAft>
            </a:pPr>
            <a:r>
              <a:rPr lang="en-GB" b="1" dirty="0" smtClean="0"/>
              <a:t>Use </a:t>
            </a:r>
            <a:r>
              <a:rPr lang="en-GB" b="1" dirty="0"/>
              <a:t>Case 2: STORK SP makes use of the </a:t>
            </a:r>
            <a:r>
              <a:rPr lang="en-GB" b="1" dirty="0" err="1"/>
              <a:t>eduGAIN</a:t>
            </a:r>
            <a:r>
              <a:rPr lang="en-GB" b="1" dirty="0"/>
              <a:t> infrastructure</a:t>
            </a:r>
            <a:endParaRPr lang="el-GR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 use cases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070100"/>
            <a:ext cx="5689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69" y="4574540"/>
            <a:ext cx="5709920" cy="139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49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GB" b="1" dirty="0" smtClean="0"/>
              <a:t>Use Case 1: </a:t>
            </a:r>
            <a:r>
              <a:rPr lang="en-GB" b="1" dirty="0" err="1" smtClean="0"/>
              <a:t>eduGAIN</a:t>
            </a:r>
            <a:r>
              <a:rPr lang="en-GB" b="1" dirty="0" smtClean="0"/>
              <a:t> SP makes use of the STORK infrastructure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1456660" y="1927926"/>
            <a:ext cx="4125433" cy="1535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046383" y="2510661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eduPEPS</a:t>
            </a:r>
            <a:endParaRPr lang="en-US" sz="1400" dirty="0"/>
          </a:p>
        </p:txBody>
      </p:sp>
      <p:sp>
        <p:nvSpPr>
          <p:cNvPr id="98" name="Rectangle 97"/>
          <p:cNvSpPr/>
          <p:nvPr/>
        </p:nvSpPr>
        <p:spPr>
          <a:xfrm>
            <a:off x="3799368" y="2513625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r>
              <a:rPr lang="en-US" sz="1400" dirty="0" smtClean="0"/>
              <a:t>-PEPS</a:t>
            </a:r>
            <a:endParaRPr lang="en-US" sz="1400" dirty="0"/>
          </a:p>
        </p:txBody>
      </p:sp>
      <p:sp>
        <p:nvSpPr>
          <p:cNvPr id="99" name="Rectangle 98"/>
          <p:cNvSpPr/>
          <p:nvPr/>
        </p:nvSpPr>
        <p:spPr>
          <a:xfrm>
            <a:off x="2158410" y="2513625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101" name="Rectangle 100"/>
          <p:cNvSpPr/>
          <p:nvPr/>
        </p:nvSpPr>
        <p:spPr>
          <a:xfrm>
            <a:off x="9100585" y="2507831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</a:t>
            </a:r>
            <a:endParaRPr lang="en-US" sz="1400" dirty="0"/>
          </a:p>
        </p:txBody>
      </p:sp>
      <p:sp>
        <p:nvSpPr>
          <p:cNvPr id="102" name="Rectangle 101"/>
          <p:cNvSpPr/>
          <p:nvPr/>
        </p:nvSpPr>
        <p:spPr>
          <a:xfrm>
            <a:off x="8678827" y="1927926"/>
            <a:ext cx="2142931" cy="1600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iley Face 102"/>
          <p:cNvSpPr/>
          <p:nvPr/>
        </p:nvSpPr>
        <p:spPr>
          <a:xfrm>
            <a:off x="11286149" y="2554794"/>
            <a:ext cx="478465" cy="44833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stCxn id="103" idx="2"/>
            <a:endCxn id="101" idx="3"/>
          </p:cNvCxnSpPr>
          <p:nvPr/>
        </p:nvCxnSpPr>
        <p:spPr>
          <a:xfrm flipH="1">
            <a:off x="10121311" y="2778961"/>
            <a:ext cx="116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0199334" y="2378352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06" name="Oval 105"/>
          <p:cNvSpPr/>
          <p:nvPr/>
        </p:nvSpPr>
        <p:spPr>
          <a:xfrm>
            <a:off x="9668543" y="2136554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07" name="Oval 106"/>
          <p:cNvSpPr/>
          <p:nvPr/>
        </p:nvSpPr>
        <p:spPr>
          <a:xfrm>
            <a:off x="7168118" y="2378352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231915" y="1179632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Discovery Service</a:t>
            </a:r>
            <a:endParaRPr lang="en-US" sz="1400" dirty="0"/>
          </a:p>
        </p:txBody>
      </p:sp>
      <p:cxnSp>
        <p:nvCxnSpPr>
          <p:cNvPr id="109" name="Elbow Connector 108"/>
          <p:cNvCxnSpPr>
            <a:stCxn id="101" idx="1"/>
            <a:endCxn id="97" idx="3"/>
          </p:cNvCxnSpPr>
          <p:nvPr/>
        </p:nvCxnSpPr>
        <p:spPr>
          <a:xfrm rot="10800000" flipV="1">
            <a:off x="7067109" y="2778961"/>
            <a:ext cx="2033476" cy="283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101" idx="0"/>
            <a:endCxn id="108" idx="3"/>
          </p:cNvCxnSpPr>
          <p:nvPr/>
        </p:nvCxnSpPr>
        <p:spPr>
          <a:xfrm rot="16200000" flipV="1">
            <a:off x="8403261" y="1300143"/>
            <a:ext cx="1057069" cy="135830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97" idx="1"/>
            <a:endCxn id="98" idx="3"/>
          </p:cNvCxnSpPr>
          <p:nvPr/>
        </p:nvCxnSpPr>
        <p:spPr>
          <a:xfrm rot="10800000" flipV="1">
            <a:off x="4820095" y="2781791"/>
            <a:ext cx="1226289" cy="296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8739673" y="2847181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  <a:endParaRPr lang="en-US" sz="1400" dirty="0"/>
          </a:p>
        </p:txBody>
      </p:sp>
      <p:sp>
        <p:nvSpPr>
          <p:cNvPr id="116" name="Oval 115"/>
          <p:cNvSpPr/>
          <p:nvPr/>
        </p:nvSpPr>
        <p:spPr>
          <a:xfrm>
            <a:off x="5687535" y="2401505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cxnSp>
        <p:nvCxnSpPr>
          <p:cNvPr id="117" name="Straight Arrow Connector 116"/>
          <p:cNvCxnSpPr>
            <a:stCxn id="99" idx="3"/>
            <a:endCxn id="98" idx="1"/>
          </p:cNvCxnSpPr>
          <p:nvPr/>
        </p:nvCxnSpPr>
        <p:spPr>
          <a:xfrm>
            <a:off x="3179136" y="2784755"/>
            <a:ext cx="6202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507869" y="3109071"/>
            <a:ext cx="79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STORK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9750292" y="311636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eduGAIN</a:t>
            </a:r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4870598" y="2847180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  <a:endParaRPr lang="en-US" sz="1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9930594" y="1479403"/>
            <a:ext cx="91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1424415" y="1493702"/>
            <a:ext cx="73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455646" y="3686222"/>
            <a:ext cx="114193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Scenario: A user visits an “</a:t>
            </a:r>
            <a:r>
              <a:rPr lang="en-US" b="1" dirty="0" err="1" smtClean="0"/>
              <a:t>eduGAIN</a:t>
            </a:r>
            <a:r>
              <a:rPr lang="en-US" b="1" dirty="0" smtClean="0"/>
              <a:t>” enabled SP. Authentication and Attribute Retrieval on/from STORK</a:t>
            </a:r>
          </a:p>
          <a:p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User visits an </a:t>
            </a:r>
            <a:r>
              <a:rPr lang="en-US" sz="1600" dirty="0" err="1" smtClean="0"/>
              <a:t>eduGAIN</a:t>
            </a:r>
            <a:r>
              <a:rPr lang="en-US" sz="1600" dirty="0" smtClean="0"/>
              <a:t> enabled SP in Greece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Greek SP redirects the user to the Discovery Service at GRNET. The user selects that she wants to be authenticate via “STORK”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DS redirects the user back to the Greek SP with the information about the </a:t>
            </a:r>
            <a:r>
              <a:rPr lang="en-US" sz="1600" dirty="0" err="1" smtClean="0"/>
              <a:t>eduPEPS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SP redirects the user to 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along with an attribute request. The user has to choose her country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user is redirected to the C-PEPS proxy service of her country and there she authenticates using her </a:t>
            </a:r>
            <a:r>
              <a:rPr lang="en-US" sz="1600" dirty="0" err="1" smtClean="0"/>
              <a:t>eID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C-PEPS redirects the user back to 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along with a SAML response that include the SAML authentication assertion and the requested attributes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validates the SAML response, translates it to SAML2Int and redirects the user to the SP along with the SAML assertion</a:t>
            </a:r>
          </a:p>
        </p:txBody>
      </p:sp>
      <p:sp>
        <p:nvSpPr>
          <p:cNvPr id="140" name="Oval 139"/>
          <p:cNvSpPr/>
          <p:nvPr/>
        </p:nvSpPr>
        <p:spPr>
          <a:xfrm>
            <a:off x="8347453" y="1525079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07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56660" y="838206"/>
            <a:ext cx="4125433" cy="2041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8410" y="1137692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STORK SP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799368" y="1137692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S-PEPS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046383" y="1587801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eduPEPS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799368" y="1997157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r>
              <a:rPr lang="en-US" sz="1400" dirty="0" smtClean="0"/>
              <a:t>-PEPS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158410" y="1997157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9367285" y="995941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9367285" y="1809331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8945527" y="788605"/>
            <a:ext cx="2977116" cy="2041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58727" y="1184655"/>
            <a:ext cx="478465" cy="44833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3" idx="6"/>
            <a:endCxn id="5" idx="1"/>
          </p:cNvCxnSpPr>
          <p:nvPr/>
        </p:nvCxnSpPr>
        <p:spPr>
          <a:xfrm>
            <a:off x="737192" y="1408822"/>
            <a:ext cx="1421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685262" y="1031366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3419252" y="1073897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5698170" y="1502754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7231915" y="595432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Discovery Service</a:t>
            </a:r>
            <a:endParaRPr lang="en-US" sz="1400" dirty="0"/>
          </a:p>
        </p:txBody>
      </p:sp>
      <p:sp>
        <p:nvSpPr>
          <p:cNvPr id="43" name="Oval 42"/>
          <p:cNvSpPr/>
          <p:nvPr/>
        </p:nvSpPr>
        <p:spPr>
          <a:xfrm>
            <a:off x="6858888" y="531629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cxnSp>
        <p:nvCxnSpPr>
          <p:cNvPr id="45" name="Elbow Connector 44"/>
          <p:cNvCxnSpPr>
            <a:stCxn id="38" idx="1"/>
            <a:endCxn id="7" idx="0"/>
          </p:cNvCxnSpPr>
          <p:nvPr/>
        </p:nvCxnSpPr>
        <p:spPr>
          <a:xfrm rot="10800000" flipV="1">
            <a:off x="6556747" y="866561"/>
            <a:ext cx="675169" cy="72123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619658" y="1221869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cxnSp>
        <p:nvCxnSpPr>
          <p:cNvPr id="49" name="Elbow Connector 48"/>
          <p:cNvCxnSpPr>
            <a:stCxn id="17" idx="1"/>
            <a:endCxn id="7" idx="3"/>
          </p:cNvCxnSpPr>
          <p:nvPr/>
        </p:nvCxnSpPr>
        <p:spPr>
          <a:xfrm rot="10800000" flipV="1">
            <a:off x="7067109" y="1267071"/>
            <a:ext cx="2300176" cy="59186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989834" y="916191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6</a:t>
            </a:r>
            <a:endParaRPr lang="en-US" sz="1400" dirty="0"/>
          </a:p>
        </p:txBody>
      </p:sp>
      <p:sp>
        <p:nvSpPr>
          <p:cNvPr id="53" name="Oval 52"/>
          <p:cNvSpPr/>
          <p:nvPr/>
        </p:nvSpPr>
        <p:spPr>
          <a:xfrm>
            <a:off x="7141532" y="1920073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cxnSp>
        <p:nvCxnSpPr>
          <p:cNvPr id="54" name="Elbow Connector 53"/>
          <p:cNvCxnSpPr>
            <a:stCxn id="7" idx="1"/>
            <a:endCxn id="6" idx="3"/>
          </p:cNvCxnSpPr>
          <p:nvPr/>
        </p:nvCxnSpPr>
        <p:spPr>
          <a:xfrm rot="10800000">
            <a:off x="4820095" y="1408823"/>
            <a:ext cx="1226289" cy="45010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844905" y="1502753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58" name="Oval 57"/>
          <p:cNvSpPr/>
          <p:nvPr/>
        </p:nvSpPr>
        <p:spPr>
          <a:xfrm>
            <a:off x="3211032" y="1435406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cxnSp>
        <p:nvCxnSpPr>
          <p:cNvPr id="60" name="Straight Arrow Connector 59"/>
          <p:cNvCxnSpPr>
            <a:stCxn id="5" idx="3"/>
            <a:endCxn id="6" idx="1"/>
          </p:cNvCxnSpPr>
          <p:nvPr/>
        </p:nvCxnSpPr>
        <p:spPr>
          <a:xfrm>
            <a:off x="3179136" y="1408822"/>
            <a:ext cx="6202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07869" y="2524871"/>
            <a:ext cx="79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STORK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123222" y="402054"/>
            <a:ext cx="73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037918" y="396892"/>
            <a:ext cx="91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949558" y="245327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eduGAIN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93405" y="3040895"/>
            <a:ext cx="11419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Scenario: A user visits a STORK enabled SP. Authentication and Attribute Retrieval on/from an “</a:t>
            </a:r>
            <a:r>
              <a:rPr lang="en-US" b="1" dirty="0" err="1" smtClean="0"/>
              <a:t>eduGAIN</a:t>
            </a:r>
            <a:r>
              <a:rPr lang="en-US" b="1" dirty="0" smtClean="0"/>
              <a:t>” </a:t>
            </a:r>
            <a:r>
              <a:rPr lang="en-US" b="1" dirty="0" err="1" smtClean="0"/>
              <a:t>IdP</a:t>
            </a:r>
            <a:endParaRPr lang="en-US" b="1" dirty="0" smtClean="0"/>
          </a:p>
          <a:p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User visits a STORK enabled SP in Spain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STORK SP redirects the user to the S-PEPS in SPAIN. The user selects that she wants to be authenticate via “</a:t>
            </a:r>
            <a:r>
              <a:rPr lang="en-US" sz="1600" dirty="0" err="1" smtClean="0"/>
              <a:t>eduGAIN</a:t>
            </a:r>
            <a:r>
              <a:rPr lang="en-US" sz="16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Spanish S-PEPS redirects the users to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. 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translates the STORK SAML Attribute Request into a SAML2Int SAML Attribute Request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redirects the user to a Discovery Service in </a:t>
            </a:r>
            <a:r>
              <a:rPr lang="en-US" sz="1600" dirty="0" err="1" smtClean="0"/>
              <a:t>eduGAIN</a:t>
            </a:r>
            <a:r>
              <a:rPr lang="en-US" sz="1600" dirty="0"/>
              <a:t> </a:t>
            </a:r>
            <a:r>
              <a:rPr lang="en-US" sz="1600" dirty="0" smtClean="0"/>
              <a:t>(The Discovery Service could be integrated in 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and skip this extra step.)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 the Discovery Service the user selects her home institution and is redirected back to the </a:t>
            </a:r>
            <a:r>
              <a:rPr lang="en-US" sz="1600" dirty="0" err="1" smtClean="0"/>
              <a:t>eduPEPS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redirects the user to the </a:t>
            </a:r>
            <a:r>
              <a:rPr lang="en-US" sz="1600" dirty="0" err="1" smtClean="0"/>
              <a:t>IdP</a:t>
            </a:r>
            <a:r>
              <a:rPr lang="en-US" sz="1600" dirty="0" smtClean="0"/>
              <a:t> of the home institution that the user selects along with the SAML2Int Attribute Request.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Upon successful authentication, the </a:t>
            </a:r>
            <a:r>
              <a:rPr lang="en-US" sz="1600" dirty="0" err="1" smtClean="0"/>
              <a:t>IdP</a:t>
            </a:r>
            <a:r>
              <a:rPr lang="en-US" sz="1600" dirty="0" smtClean="0"/>
              <a:t> redirects the user back to 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along with a SAML assertion that includes the released attributes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translates the SAML assertion(s) and the retrieved attributes and generates a STORK SAML assertion. The user is redirected back to the S-PEPS with the STORK SAML assertion generated by the </a:t>
            </a:r>
            <a:r>
              <a:rPr lang="en-US" sz="1600" dirty="0" err="1" smtClean="0"/>
              <a:t>eduPEPS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S-PEPS verifies the response from the </a:t>
            </a:r>
            <a:r>
              <a:rPr lang="en-US" sz="1600" dirty="0" err="1" smtClean="0"/>
              <a:t>eduPEPS</a:t>
            </a:r>
            <a:r>
              <a:rPr lang="en-US" sz="1600" dirty="0" smtClean="0"/>
              <a:t> and redirects the user back to the STORK SP along with the requested attributes.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-46125" y="46879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</a:pPr>
            <a:r>
              <a:rPr lang="en-GB" b="1" dirty="0"/>
              <a:t>Use Case 2: STORK SP makes use of the </a:t>
            </a:r>
            <a:r>
              <a:rPr lang="en-GB" b="1" dirty="0" err="1"/>
              <a:t>eduGAIN</a:t>
            </a:r>
            <a:r>
              <a:rPr lang="en-GB" b="1" dirty="0"/>
              <a:t> infrastructure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87909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56660" y="487333"/>
            <a:ext cx="4125433" cy="2041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8410" y="786819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STORK SP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799368" y="786819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S-PEPS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046383" y="1236928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eduPEPS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799368" y="1646284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  <a:r>
              <a:rPr lang="en-US" sz="1400" dirty="0" smtClean="0"/>
              <a:t>-PEPS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158410" y="1646284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9367285" y="645068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8945527" y="437732"/>
            <a:ext cx="2977116" cy="1055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258727" y="833782"/>
            <a:ext cx="478465" cy="44833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3" idx="6"/>
            <a:endCxn id="5" idx="1"/>
          </p:cNvCxnSpPr>
          <p:nvPr/>
        </p:nvCxnSpPr>
        <p:spPr>
          <a:xfrm>
            <a:off x="737192" y="1057949"/>
            <a:ext cx="1421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685262" y="680493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3419252" y="723024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9026814" y="1875969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7231915" y="244559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Discovery Service</a:t>
            </a:r>
            <a:endParaRPr lang="en-US" sz="1400" dirty="0"/>
          </a:p>
        </p:txBody>
      </p:sp>
      <p:sp>
        <p:nvSpPr>
          <p:cNvPr id="43" name="Oval 42"/>
          <p:cNvSpPr/>
          <p:nvPr/>
        </p:nvSpPr>
        <p:spPr>
          <a:xfrm>
            <a:off x="6858888" y="180756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</a:p>
        </p:txBody>
      </p:sp>
      <p:cxnSp>
        <p:nvCxnSpPr>
          <p:cNvPr id="45" name="Elbow Connector 44"/>
          <p:cNvCxnSpPr>
            <a:stCxn id="38" idx="1"/>
            <a:endCxn id="7" idx="0"/>
          </p:cNvCxnSpPr>
          <p:nvPr/>
        </p:nvCxnSpPr>
        <p:spPr>
          <a:xfrm rot="10800000" flipV="1">
            <a:off x="6556747" y="515688"/>
            <a:ext cx="675169" cy="72123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619658" y="870996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  <a:endParaRPr lang="en-US" sz="1400" dirty="0"/>
          </a:p>
        </p:txBody>
      </p:sp>
      <p:sp>
        <p:nvSpPr>
          <p:cNvPr id="52" name="Oval 51"/>
          <p:cNvSpPr/>
          <p:nvPr/>
        </p:nvSpPr>
        <p:spPr>
          <a:xfrm>
            <a:off x="4837142" y="1124205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cxnSp>
        <p:nvCxnSpPr>
          <p:cNvPr id="54" name="Elbow Connector 53"/>
          <p:cNvCxnSpPr>
            <a:stCxn id="34" idx="1"/>
            <a:endCxn id="6" idx="3"/>
          </p:cNvCxnSpPr>
          <p:nvPr/>
        </p:nvCxnSpPr>
        <p:spPr>
          <a:xfrm rot="10800000">
            <a:off x="4820094" y="1057949"/>
            <a:ext cx="4591498" cy="1175554"/>
          </a:xfrm>
          <a:prstGeom prst="bentConnector3">
            <a:avLst>
              <a:gd name="adj1" fmla="val 8820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211031" y="1084533"/>
            <a:ext cx="544029" cy="544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cxnSp>
        <p:nvCxnSpPr>
          <p:cNvPr id="60" name="Straight Arrow Connector 59"/>
          <p:cNvCxnSpPr>
            <a:stCxn id="5" idx="3"/>
            <a:endCxn id="6" idx="1"/>
          </p:cNvCxnSpPr>
          <p:nvPr/>
        </p:nvCxnSpPr>
        <p:spPr>
          <a:xfrm>
            <a:off x="3179136" y="1057949"/>
            <a:ext cx="6202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07869" y="2173998"/>
            <a:ext cx="79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STORK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123222" y="51181"/>
            <a:ext cx="73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037918" y="46019"/>
            <a:ext cx="85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885764" y="112420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eduGAIN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2881400"/>
            <a:ext cx="121919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Scenario: A user visits a STORK enabled SP. Authentication using </a:t>
            </a:r>
            <a:r>
              <a:rPr lang="en-US" b="1" dirty="0" err="1" smtClean="0"/>
              <a:t>eID</a:t>
            </a:r>
            <a:r>
              <a:rPr lang="en-US" b="1" dirty="0" smtClean="0"/>
              <a:t> and Attribute Retrieval from an “</a:t>
            </a:r>
            <a:r>
              <a:rPr lang="en-US" b="1" dirty="0" err="1" smtClean="0"/>
              <a:t>eduGAIN</a:t>
            </a:r>
            <a:r>
              <a:rPr lang="en-US" b="1" dirty="0" smtClean="0"/>
              <a:t>” </a:t>
            </a:r>
            <a:r>
              <a:rPr lang="en-US" b="1" dirty="0" err="1" smtClean="0"/>
              <a:t>IdP</a:t>
            </a:r>
            <a:endParaRPr lang="en-US" b="1" dirty="0" smtClean="0"/>
          </a:p>
          <a:p>
            <a:endParaRPr lang="en-US" sz="15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User visits a STORK enabled SP in Spain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The STORK SP redirects the user to the S-PEPS in SPAIN. The user selects that she wants to be authenticate via “</a:t>
            </a:r>
            <a:r>
              <a:rPr lang="en-US" sz="1500" dirty="0" err="1" smtClean="0"/>
              <a:t>eduGAIN</a:t>
            </a:r>
            <a:r>
              <a:rPr lang="en-US" sz="15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The Spanish S-PEPS redirects the user to the Italian C-PEPS, where the user authenticates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The Italian C-PEPS redirects the user back to the Spanish S-PEPS with the authentication assertion and a basic set of attributes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The Spanish S-PEPS verifies the response from the Italian C-PEPS and redirects the user to </a:t>
            </a:r>
            <a:r>
              <a:rPr lang="en-US" sz="1500" dirty="0" err="1" smtClean="0"/>
              <a:t>eduPEPS</a:t>
            </a:r>
            <a:r>
              <a:rPr lang="en-US" sz="1500" dirty="0" smtClean="0"/>
              <a:t>. The </a:t>
            </a:r>
            <a:r>
              <a:rPr lang="en-US" sz="1500" dirty="0" err="1" smtClean="0"/>
              <a:t>eduPEPS</a:t>
            </a:r>
            <a:r>
              <a:rPr lang="en-US" sz="1500" dirty="0" smtClean="0"/>
              <a:t> translates the STORK SAML Attribute Request into a SAML2Int SAML Attribute Request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The </a:t>
            </a:r>
            <a:r>
              <a:rPr lang="en-US" sz="1500" dirty="0" err="1" smtClean="0"/>
              <a:t>eduPEPS</a:t>
            </a:r>
            <a:r>
              <a:rPr lang="en-US" sz="1500" dirty="0" smtClean="0"/>
              <a:t> redirects the user to a Discovery Service in </a:t>
            </a:r>
            <a:r>
              <a:rPr lang="en-US" sz="1500" dirty="0" err="1" smtClean="0"/>
              <a:t>eduGAIN</a:t>
            </a:r>
            <a:r>
              <a:rPr lang="en-US" sz="1500" dirty="0"/>
              <a:t> </a:t>
            </a:r>
            <a:r>
              <a:rPr lang="en-US" sz="1500" dirty="0" smtClean="0"/>
              <a:t>(The Discovery Service could be integrated in the </a:t>
            </a:r>
            <a:r>
              <a:rPr lang="en-US" sz="1500" dirty="0" err="1" smtClean="0"/>
              <a:t>eduPEPS</a:t>
            </a:r>
            <a:r>
              <a:rPr lang="en-US" sz="1500" dirty="0" smtClean="0"/>
              <a:t> and skip this extra step.)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In the Discovery Service the user selects her home institution and is redirected back to the </a:t>
            </a:r>
            <a:r>
              <a:rPr lang="en-US" sz="1500" dirty="0" err="1" smtClean="0"/>
              <a:t>eduPEPS</a:t>
            </a:r>
            <a:endParaRPr lang="en-US" sz="1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The </a:t>
            </a:r>
            <a:r>
              <a:rPr lang="en-US" sz="1500" dirty="0" err="1" smtClean="0"/>
              <a:t>eduPEPS</a:t>
            </a:r>
            <a:r>
              <a:rPr lang="en-US" sz="1500" dirty="0" smtClean="0"/>
              <a:t> redirects the user to the </a:t>
            </a:r>
            <a:r>
              <a:rPr lang="en-US" sz="1500" dirty="0" err="1" smtClean="0"/>
              <a:t>IdP</a:t>
            </a:r>
            <a:r>
              <a:rPr lang="en-US" sz="1500" dirty="0" smtClean="0"/>
              <a:t> of the home institution that the user selects along with the SAML2Int Attribute Request.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Upon successful authentication and the </a:t>
            </a:r>
            <a:r>
              <a:rPr lang="en-US" sz="1500" dirty="0" err="1" smtClean="0"/>
              <a:t>IdP</a:t>
            </a:r>
            <a:r>
              <a:rPr lang="en-US" sz="1500" dirty="0" smtClean="0"/>
              <a:t> redirects the user back to the </a:t>
            </a:r>
            <a:r>
              <a:rPr lang="en-US" sz="1500" dirty="0" err="1" smtClean="0"/>
              <a:t>eduPEPS</a:t>
            </a:r>
            <a:r>
              <a:rPr lang="en-US" sz="1500" dirty="0" smtClean="0"/>
              <a:t> along with a SAML assertion that includes the released attributes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The </a:t>
            </a:r>
            <a:r>
              <a:rPr lang="en-US" sz="1500" dirty="0" err="1" smtClean="0"/>
              <a:t>eduPEPS</a:t>
            </a:r>
            <a:r>
              <a:rPr lang="en-US" sz="1500" dirty="0" smtClean="0"/>
              <a:t> translates the SAML assertion(s) and the retrieved attributes and generates a STORK SAML assertion. The user is redirected back to the S-PEPS with the STORK SAML assertion generated by the </a:t>
            </a:r>
            <a:r>
              <a:rPr lang="en-US" sz="1500" dirty="0" err="1" smtClean="0"/>
              <a:t>eduPEPS</a:t>
            </a:r>
            <a:endParaRPr lang="en-US" sz="1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The S-PEPS verifies the response from the </a:t>
            </a:r>
            <a:r>
              <a:rPr lang="en-US" sz="1500" dirty="0" err="1" smtClean="0"/>
              <a:t>eduPEPS</a:t>
            </a:r>
            <a:r>
              <a:rPr lang="en-US" sz="1500" dirty="0" smtClean="0"/>
              <a:t> and redirects the user back to the STORK SP along with aggregated set of the requested attributes.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9411592" y="1962373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C-PEPS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8989834" y="1755037"/>
            <a:ext cx="2977116" cy="10558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986133" y="2441510"/>
            <a:ext cx="79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STORK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0893530" y="1958972"/>
            <a:ext cx="1020726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IdP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stCxn id="34" idx="3"/>
            <a:endCxn id="39" idx="1"/>
          </p:cNvCxnSpPr>
          <p:nvPr/>
        </p:nvCxnSpPr>
        <p:spPr>
          <a:xfrm flipV="1">
            <a:off x="10432318" y="2230102"/>
            <a:ext cx="461212" cy="34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7" idx="1"/>
            <a:endCxn id="6" idx="3"/>
          </p:cNvCxnSpPr>
          <p:nvPr/>
        </p:nvCxnSpPr>
        <p:spPr>
          <a:xfrm rot="10800000">
            <a:off x="4820095" y="1057950"/>
            <a:ext cx="1226289" cy="450109"/>
          </a:xfrm>
          <a:prstGeom prst="bentConnector3">
            <a:avLst>
              <a:gd name="adj1" fmla="val 5606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711885" y="1169028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  <a:endParaRPr lang="en-US" sz="1400" dirty="0"/>
          </a:p>
        </p:txBody>
      </p:sp>
      <p:cxnSp>
        <p:nvCxnSpPr>
          <p:cNvPr id="56" name="Elbow Connector 55"/>
          <p:cNvCxnSpPr>
            <a:stCxn id="17" idx="1"/>
            <a:endCxn id="7" idx="3"/>
          </p:cNvCxnSpPr>
          <p:nvPr/>
        </p:nvCxnSpPr>
        <p:spPr>
          <a:xfrm rot="10800000" flipV="1">
            <a:off x="7067109" y="916198"/>
            <a:ext cx="2300176" cy="59186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822745" y="579592"/>
            <a:ext cx="490702" cy="438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67" name="Oval 66"/>
          <p:cNvSpPr/>
          <p:nvPr/>
        </p:nvSpPr>
        <p:spPr>
          <a:xfrm>
            <a:off x="8992489" y="546793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68" name="Oval 67"/>
          <p:cNvSpPr/>
          <p:nvPr/>
        </p:nvSpPr>
        <p:spPr>
          <a:xfrm>
            <a:off x="7092802" y="1550421"/>
            <a:ext cx="308344" cy="30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10041822" y="1443900"/>
            <a:ext cx="58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768352" y="-93400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</a:pPr>
            <a:r>
              <a:rPr lang="en-GB" b="1" dirty="0"/>
              <a:t>Use Case 2: STORK SP makes use of the </a:t>
            </a:r>
            <a:r>
              <a:rPr lang="en-GB" b="1" dirty="0" err="1"/>
              <a:t>eduGAIN</a:t>
            </a:r>
            <a:r>
              <a:rPr lang="en-GB" b="1" dirty="0"/>
              <a:t> infrastructure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716929947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6679</TotalTime>
  <Words>827</Words>
  <Application>Microsoft Macintosh PowerPoint</Application>
  <PresentationFormat>Widescreen</PresentationFormat>
  <Paragraphs>125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Verdana</vt:lpstr>
      <vt:lpstr>Arial</vt:lpstr>
      <vt:lpstr>GEANT Association</vt:lpstr>
      <vt:lpstr>PowerPoint Presentation</vt:lpstr>
      <vt:lpstr>eduGAIN</vt:lpstr>
      <vt:lpstr>eduGAIN Federation Architectures</vt:lpstr>
      <vt:lpstr>STORK High Level Architecture</vt:lpstr>
      <vt:lpstr>Interconnection use cases</vt:lpstr>
      <vt:lpstr>Use Case 1: eduGAIN SP makes use of the STORK infrastructure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Christos Kanellopoulos</cp:lastModifiedBy>
  <cp:revision>152</cp:revision>
  <cp:lastPrinted>2015-05-01T10:30:08Z</cp:lastPrinted>
  <dcterms:created xsi:type="dcterms:W3CDTF">2015-04-29T14:13:57Z</dcterms:created>
  <dcterms:modified xsi:type="dcterms:W3CDTF">2015-06-04T09:01:41Z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