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3"/>
  </p:notesMasterIdLst>
  <p:sldIdLst>
    <p:sldId id="283" r:id="rId5"/>
    <p:sldId id="302" r:id="rId6"/>
    <p:sldId id="299" r:id="rId7"/>
    <p:sldId id="300" r:id="rId8"/>
    <p:sldId id="303" r:id="rId9"/>
    <p:sldId id="301" r:id="rId10"/>
    <p:sldId id="297" r:id="rId11"/>
    <p:sldId id="286" r:id="rId12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66C0"/>
    <a:srgbClr val="284C8C"/>
    <a:srgbClr val="B7E842"/>
    <a:srgbClr val="C9FF47"/>
    <a:srgbClr val="1F3A69"/>
    <a:srgbClr val="1F3A5E"/>
    <a:srgbClr val="F6791C"/>
    <a:srgbClr val="003F5E"/>
    <a:srgbClr val="F57B20"/>
    <a:srgbClr val="F57A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-472" y="-12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1D8A83-A817-41E3-A602-3B517E18334E}" type="datetimeFigureOut">
              <a:rPr lang="en-GB" smtClean="0"/>
              <a:t>9/06/15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C110B-1C27-4A5B-8007-E6BF4BB6C5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726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 userDrawn="1"/>
        </p:nvSpPr>
        <p:spPr>
          <a:xfrm>
            <a:off x="0" y="0"/>
            <a:ext cx="16256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1240257" y="3625009"/>
            <a:ext cx="6795911" cy="375289"/>
          </a:xfrm>
        </p:spPr>
        <p:txBody>
          <a:bodyPr>
            <a:normAutofit/>
          </a:bodyPr>
          <a:lstStyle>
            <a:lvl1pPr marL="0" indent="0">
              <a:buNone/>
              <a:defRPr sz="2000" b="1" baseline="0"/>
            </a:lvl1pPr>
          </a:lstStyle>
          <a:p>
            <a:pPr lvl="0"/>
            <a:r>
              <a:rPr lang="en-US" dirty="0" smtClean="0"/>
              <a:t>Presenter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1240256" y="5484095"/>
            <a:ext cx="6671027" cy="43634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 smtClean="0"/>
              <a:t>Event, Location</a:t>
            </a:r>
            <a:endParaRPr lang="en-GB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1240257" y="2804346"/>
            <a:ext cx="6683727" cy="503459"/>
          </a:xfrm>
        </p:spPr>
        <p:txBody>
          <a:bodyPr>
            <a:normAutofit/>
          </a:bodyPr>
          <a:lstStyle>
            <a:lvl1pPr marL="0" indent="0">
              <a:buNone/>
              <a:defRPr sz="1950">
                <a:solidFill>
                  <a:srgbClr val="F6791C"/>
                </a:solidFill>
              </a:defRPr>
            </a:lvl1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240257" y="2398309"/>
            <a:ext cx="6683727" cy="473242"/>
          </a:xfrm>
        </p:spPr>
        <p:txBody>
          <a:bodyPr>
            <a:noAutofit/>
          </a:bodyPr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8" hasCustomPrompt="1"/>
          </p:nvPr>
        </p:nvSpPr>
        <p:spPr>
          <a:xfrm>
            <a:off x="1240256" y="5785332"/>
            <a:ext cx="6671027" cy="42831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 smtClean="0"/>
              <a:t>Date</a:t>
            </a:r>
            <a:endParaRPr lang="en-GB" dirty="0"/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9" hasCustomPrompt="1"/>
          </p:nvPr>
        </p:nvSpPr>
        <p:spPr>
          <a:xfrm>
            <a:off x="1240257" y="3947187"/>
            <a:ext cx="6795911" cy="347215"/>
          </a:xfrm>
        </p:spPr>
        <p:txBody>
          <a:bodyPr>
            <a:normAutofit/>
          </a:bodyPr>
          <a:lstStyle>
            <a:lvl1pPr marL="0" indent="0">
              <a:buNone/>
              <a:defRPr sz="1800" b="0" baseline="0"/>
            </a:lvl1pPr>
          </a:lstStyle>
          <a:p>
            <a:pPr lvl="0"/>
            <a:r>
              <a:rPr lang="en-US" dirty="0" smtClean="0"/>
              <a:t>Role in Project, AARC (if applicable)</a:t>
            </a:r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1240257" y="4249757"/>
            <a:ext cx="8818145" cy="347215"/>
          </a:xfrm>
        </p:spPr>
        <p:txBody>
          <a:bodyPr>
            <a:normAutofit/>
          </a:bodyPr>
          <a:lstStyle>
            <a:lvl1pPr marL="0" indent="0">
              <a:buNone/>
              <a:defRPr sz="1800" b="0" baseline="0"/>
            </a:lvl1pPr>
          </a:lstStyle>
          <a:p>
            <a:pPr lvl="0"/>
            <a:r>
              <a:rPr lang="en-US" dirty="0" smtClean="0"/>
              <a:t>Role in Organisation, Organisation Name (if Applicable)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486792" y="4765917"/>
            <a:ext cx="1219200" cy="190399"/>
          </a:xfrm>
        </p:spPr>
        <p:txBody>
          <a:bodyPr>
            <a:normAutofit/>
          </a:bodyPr>
          <a:lstStyle>
            <a:lvl1pPr marL="0" indent="0">
              <a:buNone/>
              <a:defRPr sz="600"/>
            </a:lvl1pPr>
          </a:lstStyle>
          <a:p>
            <a:pPr lvl="0"/>
            <a:r>
              <a:rPr lang="en-US" dirty="0" smtClean="0"/>
              <a:t>Logo (optional)</a:t>
            </a:r>
            <a:endParaRPr lang="en-GB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6358" y="-42332"/>
            <a:ext cx="4389920" cy="694266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682" y="480622"/>
            <a:ext cx="1482776" cy="1339714"/>
          </a:xfrm>
          <a:prstGeom prst="rect">
            <a:avLst/>
          </a:prstGeom>
        </p:spPr>
      </p:pic>
      <p:sp>
        <p:nvSpPr>
          <p:cNvPr id="23" name="TextBox 22"/>
          <p:cNvSpPr txBox="1"/>
          <p:nvPr userDrawn="1"/>
        </p:nvSpPr>
        <p:spPr>
          <a:xfrm>
            <a:off x="2818932" y="927797"/>
            <a:ext cx="5918159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700" dirty="0" smtClean="0">
                <a:solidFill>
                  <a:srgbClr val="003F5E"/>
                </a:solidFill>
              </a:rPr>
              <a:t>Authentication and Authorisation for Research and Collaboration</a:t>
            </a:r>
            <a:endParaRPr lang="en-GB" sz="1700" dirty="0">
              <a:solidFill>
                <a:srgbClr val="003F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42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716837"/>
            <a:ext cx="6172200" cy="4144217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716837"/>
            <a:ext cx="4314825" cy="4152155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9188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yle 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extBox 1"/>
          <p:cNvSpPr txBox="1"/>
          <p:nvPr userDrawn="1"/>
        </p:nvSpPr>
        <p:spPr>
          <a:xfrm>
            <a:off x="652382" y="304802"/>
            <a:ext cx="36016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dirty="0" smtClean="0">
                <a:solidFill>
                  <a:srgbClr val="003F5D"/>
                </a:solidFill>
              </a:rPr>
              <a:t>Style</a:t>
            </a:r>
            <a:r>
              <a:rPr lang="en-GB" sz="1800" b="1" baseline="0" dirty="0" smtClean="0">
                <a:solidFill>
                  <a:srgbClr val="003F5D"/>
                </a:solidFill>
              </a:rPr>
              <a:t> Guide</a:t>
            </a:r>
          </a:p>
          <a:p>
            <a:r>
              <a:rPr lang="en-GB" sz="1800" baseline="0" dirty="0" smtClean="0">
                <a:solidFill>
                  <a:srgbClr val="F57A1E"/>
                </a:solidFill>
              </a:rPr>
              <a:t>A Guide to Using the AARC Template</a:t>
            </a:r>
            <a:endParaRPr lang="en-GB" sz="1800" dirty="0">
              <a:solidFill>
                <a:srgbClr val="F57A1E"/>
              </a:solidFill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780366" y="2025770"/>
            <a:ext cx="1014965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rgbClr val="003F5D"/>
                </a:solidFill>
              </a:rPr>
              <a:t>This template is to</a:t>
            </a:r>
            <a:r>
              <a:rPr lang="en-GB" sz="1800" baseline="0" dirty="0" smtClean="0">
                <a:solidFill>
                  <a:srgbClr val="003F5D"/>
                </a:solidFill>
              </a:rPr>
              <a:t> present information on behalf of the AARC Project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baseline="0" dirty="0" smtClean="0">
                <a:solidFill>
                  <a:srgbClr val="003F5D"/>
                </a:solidFill>
              </a:rPr>
              <a:t>Font is Calibri and will auto-size. Avoid using a font size less than 18pt.  Main font colour is Teal, </a:t>
            </a:r>
            <a:r>
              <a:rPr lang="en-GB" sz="1800" baseline="0" dirty="0" smtClean="0">
                <a:solidFill>
                  <a:srgbClr val="F57B20"/>
                </a:solidFill>
              </a:rPr>
              <a:t>highlight colour is Orange and should be used sparingly.</a:t>
            </a:r>
            <a:r>
              <a:rPr lang="en-GB" sz="1800" baseline="0" dirty="0" smtClean="0">
                <a:solidFill>
                  <a:srgbClr val="ED1556"/>
                </a:solidFill>
              </a:rPr>
              <a:t> </a:t>
            </a:r>
            <a:r>
              <a:rPr lang="en-GB" sz="1800" baseline="0" dirty="0" smtClean="0">
                <a:solidFill>
                  <a:srgbClr val="003F5D"/>
                </a:solidFill>
              </a:rPr>
              <a:t>If the colours are not shown in PowerPoint use the colour picker to select the correct colour from the logo or these samples</a:t>
            </a:r>
            <a:endParaRPr lang="en-GB" sz="1800" baseline="0" dirty="0" smtClean="0">
              <a:solidFill>
                <a:srgbClr val="ED1556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1800" baseline="0" dirty="0" smtClean="0">
              <a:solidFill>
                <a:srgbClr val="ED1556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baseline="0" dirty="0" smtClean="0">
                <a:solidFill>
                  <a:srgbClr val="003F5D"/>
                </a:solidFill>
              </a:rPr>
              <a:t>The title slide has space for the speaker’s own organisation logo which should be no larger than the main AARC logo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1800" baseline="0" dirty="0" smtClean="0">
              <a:solidFill>
                <a:srgbClr val="003F5D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baseline="0" dirty="0" smtClean="0">
                <a:solidFill>
                  <a:srgbClr val="003F5D"/>
                </a:solidFill>
              </a:rPr>
              <a:t>The end slide includes EU logo, copyright, and funding statement and must be included in any slide packs distributed or printed.</a:t>
            </a:r>
          </a:p>
        </p:txBody>
      </p:sp>
      <p:sp>
        <p:nvSpPr>
          <p:cNvPr id="5" name="Oval 4"/>
          <p:cNvSpPr/>
          <p:nvPr userDrawn="1"/>
        </p:nvSpPr>
        <p:spPr>
          <a:xfrm>
            <a:off x="10890209" y="5560973"/>
            <a:ext cx="727243" cy="529390"/>
          </a:xfrm>
          <a:prstGeom prst="ellipse">
            <a:avLst/>
          </a:prstGeom>
          <a:solidFill>
            <a:srgbClr val="003F5D"/>
          </a:solidFill>
          <a:ln>
            <a:solidFill>
              <a:srgbClr val="003F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9" name="Oval 8"/>
          <p:cNvSpPr/>
          <p:nvPr userDrawn="1"/>
        </p:nvSpPr>
        <p:spPr>
          <a:xfrm>
            <a:off x="9884901" y="5560973"/>
            <a:ext cx="727243" cy="529390"/>
          </a:xfrm>
          <a:prstGeom prst="ellipse">
            <a:avLst/>
          </a:prstGeom>
          <a:solidFill>
            <a:srgbClr val="F6791C"/>
          </a:solidFill>
          <a:ln>
            <a:solidFill>
              <a:srgbClr val="F679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31780453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(Must be includ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1" y="2"/>
            <a:ext cx="12192001" cy="6858001"/>
          </a:xfrm>
          <a:prstGeom prst="rect">
            <a:avLst/>
          </a:prstGeom>
          <a:solidFill>
            <a:srgbClr val="003F5E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800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/>
          <a:srcRect b="30428"/>
          <a:stretch/>
        </p:blipFill>
        <p:spPr>
          <a:xfrm>
            <a:off x="5217067" y="4837092"/>
            <a:ext cx="1385319" cy="78566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488" y="5966378"/>
            <a:ext cx="433675" cy="294664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111444" y="2395574"/>
            <a:ext cx="374897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400" dirty="0" smtClean="0">
                <a:solidFill>
                  <a:schemeClr val="bg1"/>
                </a:solidFill>
              </a:rPr>
              <a:t>Thank you</a:t>
            </a:r>
          </a:p>
          <a:p>
            <a:pPr algn="ctr"/>
            <a:r>
              <a:rPr lang="en-GB" sz="4400" dirty="0" smtClean="0">
                <a:solidFill>
                  <a:srgbClr val="F6791C"/>
                </a:solidFill>
              </a:rPr>
              <a:t>Any</a:t>
            </a:r>
            <a:r>
              <a:rPr lang="en-GB" sz="4400" baseline="0" dirty="0" smtClean="0">
                <a:solidFill>
                  <a:srgbClr val="F6791C"/>
                </a:solidFill>
              </a:rPr>
              <a:t> Questions?</a:t>
            </a:r>
            <a:endParaRPr lang="en-GB" sz="4400" dirty="0">
              <a:solidFill>
                <a:srgbClr val="F6791C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6357" y="-50222"/>
            <a:ext cx="4394909" cy="6950557"/>
          </a:xfrm>
          <a:prstGeom prst="rect">
            <a:avLst/>
          </a:prstGeom>
        </p:spPr>
      </p:pic>
      <p:sp>
        <p:nvSpPr>
          <p:cNvPr id="25" name="Content Placeholder 24"/>
          <p:cNvSpPr>
            <a:spLocks noGrp="1"/>
          </p:cNvSpPr>
          <p:nvPr>
            <p:ph sz="quarter" idx="11" hasCustomPrompt="1"/>
          </p:nvPr>
        </p:nvSpPr>
        <p:spPr>
          <a:xfrm>
            <a:off x="3763166" y="4113541"/>
            <a:ext cx="4445529" cy="37371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Presenter email address</a:t>
            </a:r>
            <a:endParaRPr lang="en-GB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109415" y="6289305"/>
            <a:ext cx="5711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6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© GÉANT  on behalf of the AARC project.</a:t>
            </a:r>
          </a:p>
          <a:p>
            <a:pPr algn="ctr"/>
            <a:r>
              <a:rPr lang="en-GB" sz="6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The work leading to these results has received funding from the European Union’s Horizon 2020 research and innovation programme under Grant Agreement No. 653965 (AARC).</a:t>
            </a:r>
            <a:endParaRPr lang="en-GB" sz="6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5273469" y="5591160"/>
            <a:ext cx="13837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</a:rPr>
              <a:t>https://aarc-project.eu</a:t>
            </a:r>
            <a:endParaRPr lang="en-GB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339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00">
                <a:latin typeface="+mn-lt"/>
              </a:defRPr>
            </a:lvl1pPr>
            <a:lvl2pPr>
              <a:defRPr sz="1800">
                <a:solidFill>
                  <a:srgbClr val="004361"/>
                </a:solidFill>
                <a:latin typeface="+mn-lt"/>
              </a:defRPr>
            </a:lvl2pPr>
            <a:lvl3pPr>
              <a:defRPr sz="1800">
                <a:solidFill>
                  <a:srgbClr val="003F5E"/>
                </a:solidFill>
                <a:latin typeface="+mn-lt"/>
              </a:defRPr>
            </a:lvl3pPr>
            <a:lvl4pPr>
              <a:defRPr sz="1800">
                <a:latin typeface="+mn-lt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1399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5625"/>
            <a:ext cx="5562600" cy="4351338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1500"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877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2603" y="1681163"/>
            <a:ext cx="5514975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601" y="2489204"/>
            <a:ext cx="5553075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9482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6:33 Text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501" y="1524003"/>
            <a:ext cx="7864123" cy="4652963"/>
          </a:xfrm>
        </p:spPr>
        <p:txBody>
          <a:bodyPr/>
          <a:lstStyle>
            <a:lvl1pPr>
              <a:defRPr sz="1500">
                <a:latin typeface="+mn-lt"/>
              </a:defRPr>
            </a:lvl1pPr>
            <a:lvl2pPr>
              <a:defRPr>
                <a:solidFill>
                  <a:srgbClr val="004361"/>
                </a:solidFill>
                <a:latin typeface="+mn-lt"/>
              </a:defRPr>
            </a:lvl2pPr>
            <a:lvl3pPr>
              <a:defRPr>
                <a:solidFill>
                  <a:srgbClr val="003F5E"/>
                </a:solidFill>
                <a:latin typeface="+mn-lt"/>
              </a:defRPr>
            </a:lvl3pPr>
            <a:lvl4pPr>
              <a:defRPr>
                <a:latin typeface="+mn-lt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8319911" y="153246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8602125" y="1532467"/>
            <a:ext cx="3" cy="4682066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651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5077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Image Bar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1676400"/>
            <a:ext cx="12192000" cy="2165684"/>
          </a:xfrm>
          <a:prstGeom prst="rect">
            <a:avLst/>
          </a:prstGeom>
          <a:solidFill>
            <a:srgbClr val="013F5E"/>
          </a:solidFill>
          <a:ln>
            <a:solidFill>
              <a:srgbClr val="013F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70572" y="4083050"/>
            <a:ext cx="11208083" cy="218139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2505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ttom Image Bar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3858126"/>
            <a:ext cx="12192000" cy="2165684"/>
          </a:xfrm>
          <a:prstGeom prst="rect">
            <a:avLst/>
          </a:prstGeom>
          <a:solidFill>
            <a:srgbClr val="004361"/>
          </a:solidFill>
          <a:ln>
            <a:solidFill>
              <a:srgbClr val="013F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48287" y="1524586"/>
            <a:ext cx="11315924" cy="210093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252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651518"/>
            <a:ext cx="6172200" cy="4209532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642188"/>
            <a:ext cx="4314825" cy="422680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4033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6935" y="203200"/>
            <a:ext cx="9040688" cy="9277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Slide Title</a:t>
            </a:r>
            <a:br>
              <a:rPr lang="en-US" dirty="0" smtClean="0"/>
            </a:br>
            <a:r>
              <a:rPr lang="en-US" dirty="0" smtClean="0"/>
              <a:t>subtitle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4502" y="1439333"/>
            <a:ext cx="10909300" cy="47376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61812" y="6406019"/>
            <a:ext cx="741021" cy="2748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44502" y="6406019"/>
            <a:ext cx="11274749" cy="7229"/>
          </a:xfrm>
          <a:prstGeom prst="line">
            <a:avLst/>
          </a:prstGeom>
          <a:ln w="12700" cap="rnd">
            <a:solidFill>
              <a:srgbClr val="F57B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 userDrawn="1"/>
        </p:nvSpPr>
        <p:spPr>
          <a:xfrm>
            <a:off x="25400" y="6481610"/>
            <a:ext cx="1817512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50" baseline="0" dirty="0" smtClean="0">
                <a:solidFill>
                  <a:srgbClr val="003F5E"/>
                </a:solidFill>
              </a:rPr>
              <a:t>https://aarc-project.eu</a:t>
            </a:r>
            <a:endParaRPr lang="en-GB" sz="750" dirty="0">
              <a:solidFill>
                <a:srgbClr val="003F5E"/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444503" y="1224327"/>
            <a:ext cx="10274297" cy="2887"/>
          </a:xfrm>
          <a:prstGeom prst="line">
            <a:avLst/>
          </a:prstGeom>
          <a:ln w="12700">
            <a:solidFill>
              <a:srgbClr val="003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8149" y="143931"/>
            <a:ext cx="1144684" cy="103424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543" y="6460279"/>
            <a:ext cx="331798" cy="299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33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0" r:id="rId2"/>
    <p:sldLayoutId id="2147483652" r:id="rId3"/>
    <p:sldLayoutId id="2147483653" r:id="rId4"/>
    <p:sldLayoutId id="2147483660" r:id="rId5"/>
    <p:sldLayoutId id="2147483654" r:id="rId6"/>
    <p:sldLayoutId id="2147483655" r:id="rId7"/>
    <p:sldLayoutId id="2147483659" r:id="rId8"/>
    <p:sldLayoutId id="2147483656" r:id="rId9"/>
    <p:sldLayoutId id="2147483657" r:id="rId10"/>
    <p:sldLayoutId id="2147483663" r:id="rId11"/>
    <p:sldLayoutId id="2147483662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rgbClr val="00436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spcAft>
          <a:spcPts val="600"/>
        </a:spcAft>
        <a:buFont typeface="Arial" panose="020B0604020202020204" pitchFamily="34" charset="0"/>
        <a:buChar char="•"/>
        <a:defRPr sz="22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436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3F5E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Licia</a:t>
            </a:r>
            <a:r>
              <a:rPr lang="en-GB" dirty="0" smtClean="0"/>
              <a:t> Florio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smtClean="0"/>
              <a:t>AARC Kick-off, Amsterdam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Authentication and Authorisation for Research and Collaboration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 smtClean="0"/>
              <a:t>Summary 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GB" dirty="0" smtClean="0"/>
              <a:t>3-4, June 2015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Project Coordinator, AARC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0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PDO, GÉANT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9453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GOAL: </a:t>
            </a:r>
            <a:r>
              <a:rPr lang="en-US" dirty="0" smtClean="0"/>
              <a:t>research </a:t>
            </a:r>
            <a:r>
              <a:rPr lang="en-US" dirty="0"/>
              <a:t>on technologies and deliver the design for the global </a:t>
            </a:r>
            <a:r>
              <a:rPr lang="en-US" dirty="0" smtClean="0"/>
              <a:t>interoperable </a:t>
            </a:r>
            <a:r>
              <a:rPr lang="en-US" dirty="0"/>
              <a:t>AAI</a:t>
            </a:r>
            <a:r>
              <a:rPr lang="en-US" dirty="0" smtClean="0"/>
              <a:t>.</a:t>
            </a:r>
          </a:p>
          <a:p>
            <a:r>
              <a:rPr lang="en-US" dirty="0" smtClean="0"/>
              <a:t>ACTION: early draft high level architecture M5 </a:t>
            </a:r>
            <a:endParaRPr lang="en-US" dirty="0"/>
          </a:p>
          <a:p>
            <a:r>
              <a:rPr lang="en-GB" dirty="0" smtClean="0"/>
              <a:t>ACTION</a:t>
            </a:r>
            <a:r>
              <a:rPr lang="en-GB" dirty="0" smtClean="0"/>
              <a:t>: </a:t>
            </a:r>
            <a:r>
              <a:rPr lang="en-GB" dirty="0" smtClean="0"/>
              <a:t>provide </a:t>
            </a:r>
            <a:r>
              <a:rPr lang="en-GB" dirty="0" smtClean="0"/>
              <a:t>clear use-cases to </a:t>
            </a:r>
            <a:r>
              <a:rPr lang="en-GB" dirty="0"/>
              <a:t>look at, </a:t>
            </a:r>
            <a:r>
              <a:rPr lang="en-GB" dirty="0" smtClean="0"/>
              <a:t>prioritize them and address their requirements</a:t>
            </a:r>
            <a:r>
              <a:rPr lang="en-GB" dirty="0"/>
              <a:t>. Being pragmatic is key for being successful </a:t>
            </a:r>
            <a:endParaRPr lang="en-GB" dirty="0" smtClean="0"/>
          </a:p>
          <a:p>
            <a:r>
              <a:rPr lang="en-GB" dirty="0" smtClean="0"/>
              <a:t>Aspect to look at:</a:t>
            </a:r>
          </a:p>
          <a:p>
            <a:pPr lvl="1"/>
            <a:r>
              <a:rPr lang="en-GB" dirty="0" smtClean="0"/>
              <a:t>How </a:t>
            </a:r>
            <a:r>
              <a:rPr lang="en-GB" dirty="0" smtClean="0"/>
              <a:t>does a </a:t>
            </a:r>
            <a:r>
              <a:rPr lang="en-GB" dirty="0"/>
              <a:t>service in an e-infra </a:t>
            </a:r>
            <a:r>
              <a:rPr lang="en-GB" dirty="0" smtClean="0"/>
              <a:t>consume</a:t>
            </a:r>
            <a:r>
              <a:rPr lang="en-GB" dirty="0"/>
              <a:t>  additional information/attributes the user has from being a member of any </a:t>
            </a:r>
            <a:r>
              <a:rPr lang="en-GB" dirty="0" smtClean="0"/>
              <a:t>VO? </a:t>
            </a:r>
          </a:p>
          <a:p>
            <a:pPr lvl="1"/>
            <a:r>
              <a:rPr lang="en-GB" dirty="0" smtClean="0"/>
              <a:t> </a:t>
            </a:r>
            <a:r>
              <a:rPr lang="en-GB" dirty="0" smtClean="0"/>
              <a:t>Can we use social media identities? How do we </a:t>
            </a:r>
            <a:r>
              <a:rPr lang="en-GB" dirty="0"/>
              <a:t>enrich </a:t>
            </a:r>
            <a:r>
              <a:rPr lang="en-GB" dirty="0" smtClean="0"/>
              <a:t>them</a:t>
            </a:r>
            <a:r>
              <a:rPr lang="en-GB" dirty="0" smtClean="0"/>
              <a:t>?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Is there a way to transfer reputation about a user to an SP?</a:t>
            </a:r>
            <a:r>
              <a:rPr lang="en-GB" dirty="0"/>
              <a:t>  </a:t>
            </a:r>
            <a:endParaRPr lang="en-GB" dirty="0" smtClean="0"/>
          </a:p>
          <a:p>
            <a:pPr lvl="1"/>
            <a:endParaRPr lang="en-GB" dirty="0"/>
          </a:p>
          <a:p>
            <a:r>
              <a:rPr lang="en-GB" dirty="0" smtClean="0"/>
              <a:t>LIAISOIN </a:t>
            </a:r>
            <a:r>
              <a:rPr lang="en-GB" dirty="0" smtClean="0"/>
              <a:t>with:</a:t>
            </a:r>
          </a:p>
          <a:p>
            <a:pPr lvl="1"/>
            <a:r>
              <a:rPr lang="en-GB" dirty="0" smtClean="0"/>
              <a:t>NA2 for the requirements </a:t>
            </a:r>
            <a:endParaRPr lang="en-GB" dirty="0" smtClean="0"/>
          </a:p>
          <a:p>
            <a:pPr lvl="1"/>
            <a:r>
              <a:rPr lang="en-GB" dirty="0" smtClean="0"/>
              <a:t>NA3 </a:t>
            </a:r>
            <a:r>
              <a:rPr lang="en-GB" dirty="0" smtClean="0"/>
              <a:t>for the work on </a:t>
            </a:r>
            <a:r>
              <a:rPr lang="en-GB" dirty="0" err="1" smtClean="0"/>
              <a:t>eIDAS</a:t>
            </a:r>
            <a:endParaRPr lang="en-GB" dirty="0" smtClean="0"/>
          </a:p>
          <a:p>
            <a:pPr lvl="1"/>
            <a:r>
              <a:rPr lang="en-GB" dirty="0" smtClean="0"/>
              <a:t>SA1 for the pilots on the architecture </a:t>
            </a:r>
            <a:endParaRPr lang="en-GB" dirty="0" smtClean="0"/>
          </a:p>
          <a:p>
            <a:pPr lvl="1"/>
            <a:r>
              <a:rPr lang="en-GB" dirty="0" smtClean="0"/>
              <a:t>EUDAT and ELIXIR who are implementing ‘SP proxies’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JRA1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9250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GOAL: </a:t>
            </a:r>
            <a:r>
              <a:rPr lang="en-US" dirty="0" smtClean="0"/>
              <a:t>promote </a:t>
            </a:r>
            <a:r>
              <a:rPr lang="en-US" dirty="0"/>
              <a:t>federated access, lower entry barriers for orgs to participate in ID-</a:t>
            </a:r>
            <a:r>
              <a:rPr lang="en-US" dirty="0" smtClean="0"/>
              <a:t>Feds, provide </a:t>
            </a:r>
            <a:r>
              <a:rPr lang="en-US" dirty="0"/>
              <a:t>general purpose material to make ID Feds pervasive </a:t>
            </a:r>
            <a:r>
              <a:rPr lang="en-US" dirty="0" smtClean="0"/>
              <a:t>and disseminate AARC results </a:t>
            </a:r>
            <a:endParaRPr lang="en-GB" dirty="0" smtClean="0"/>
          </a:p>
          <a:p>
            <a:r>
              <a:rPr lang="en-GB" dirty="0" smtClean="0"/>
              <a:t>Identified </a:t>
            </a:r>
            <a:r>
              <a:rPr lang="en-GB" dirty="0" smtClean="0"/>
              <a:t>‘problems’ to solve:</a:t>
            </a:r>
          </a:p>
          <a:p>
            <a:pPr lvl="1"/>
            <a:r>
              <a:rPr lang="en-GB" dirty="0" smtClean="0"/>
              <a:t>Reduce the usage of IP-based </a:t>
            </a:r>
            <a:r>
              <a:rPr lang="en-GB" dirty="0" err="1" smtClean="0"/>
              <a:t>authN</a:t>
            </a:r>
            <a:r>
              <a:rPr lang="en-GB" dirty="0" smtClean="0"/>
              <a:t> (in the libraries) </a:t>
            </a:r>
          </a:p>
          <a:p>
            <a:pPr lvl="1"/>
            <a:r>
              <a:rPr lang="en-GB" dirty="0" smtClean="0"/>
              <a:t>Produce a value proposition for federated access for decision makers </a:t>
            </a:r>
          </a:p>
          <a:p>
            <a:pPr lvl="1"/>
            <a:r>
              <a:rPr lang="en-GB" dirty="0"/>
              <a:t>Increase the number of </a:t>
            </a:r>
            <a:r>
              <a:rPr lang="en-GB" dirty="0" err="1"/>
              <a:t>IdPs</a:t>
            </a:r>
            <a:endParaRPr lang="en-GB" dirty="0" smtClean="0"/>
          </a:p>
          <a:p>
            <a:pPr lvl="1"/>
            <a:r>
              <a:rPr lang="en-GB" dirty="0" smtClean="0"/>
              <a:t>Enable federated access for SPs</a:t>
            </a:r>
          </a:p>
          <a:p>
            <a:endParaRPr lang="en-GB" dirty="0"/>
          </a:p>
          <a:p>
            <a:r>
              <a:rPr lang="en-GB" dirty="0" smtClean="0"/>
              <a:t>Use-cases to be derived from existing documents </a:t>
            </a:r>
          </a:p>
          <a:p>
            <a:pPr lvl="1"/>
            <a:r>
              <a:rPr lang="en-GB" dirty="0" smtClean="0"/>
              <a:t>Maybe a second iteration to address new communities </a:t>
            </a:r>
          </a:p>
          <a:p>
            <a:pPr lvl="1"/>
            <a:r>
              <a:rPr lang="en-GB" dirty="0" smtClean="0"/>
              <a:t>Look at the communities in </a:t>
            </a:r>
            <a:r>
              <a:rPr lang="en-GB" dirty="0" smtClean="0"/>
              <a:t>AARC and FIM4R </a:t>
            </a:r>
            <a:r>
              <a:rPr lang="en-GB" dirty="0" smtClean="0"/>
              <a:t>to start with </a:t>
            </a:r>
          </a:p>
          <a:p>
            <a:pPr lvl="1"/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NA2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5662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GOAL: look at frameworks to address scalability, assurance and policy negotiation mechanisms</a:t>
            </a:r>
          </a:p>
          <a:p>
            <a:pPr lvl="0"/>
            <a:r>
              <a:rPr lang="en-GB" dirty="0" err="1" smtClean="0"/>
              <a:t>eIDAS</a:t>
            </a:r>
            <a:r>
              <a:rPr lang="en-GB" dirty="0" smtClean="0"/>
              <a:t> </a:t>
            </a:r>
            <a:r>
              <a:rPr lang="en-GB" dirty="0"/>
              <a:t>regulation is there, and the assurance levels ‘almost’ done (see private wiki later</a:t>
            </a:r>
            <a:r>
              <a:rPr lang="en-GB" dirty="0" smtClean="0"/>
              <a:t>)</a:t>
            </a:r>
          </a:p>
          <a:p>
            <a:pPr lvl="1"/>
            <a:r>
              <a:rPr lang="en-US" dirty="0"/>
              <a:t>Biggest challenge is inhomogeneity across countries: some countries adopted alternate </a:t>
            </a:r>
            <a:br>
              <a:rPr lang="en-US" dirty="0"/>
            </a:br>
            <a:r>
              <a:rPr lang="en-US" dirty="0"/>
              <a:t>(non-STORK) technology, some countries don’t permit linkage to happen, and some countries have no national ID scheme at all</a:t>
            </a:r>
          </a:p>
          <a:p>
            <a:pPr lvl="1"/>
            <a:r>
              <a:rPr lang="en-US" dirty="0" smtClean="0"/>
              <a:t>Usefulness  </a:t>
            </a:r>
            <a:r>
              <a:rPr lang="en-US" dirty="0"/>
              <a:t>as ‘guest </a:t>
            </a:r>
            <a:r>
              <a:rPr lang="en-US" dirty="0" err="1"/>
              <a:t>IdPs</a:t>
            </a:r>
            <a:r>
              <a:rPr lang="en-US" dirty="0"/>
              <a:t>’ is very </a:t>
            </a:r>
            <a:r>
              <a:rPr lang="en-US" dirty="0" smtClean="0"/>
              <a:t>limited </a:t>
            </a:r>
          </a:p>
          <a:p>
            <a:pPr lvl="1"/>
            <a:r>
              <a:rPr lang="en-US" dirty="0"/>
              <a:t>Need to stay realistic: for cross-national research collaboration we want to address in AARC, this will be quite a long way </a:t>
            </a:r>
            <a:r>
              <a:rPr lang="en-US" dirty="0" smtClean="0"/>
              <a:t>away</a:t>
            </a:r>
          </a:p>
          <a:p>
            <a:r>
              <a:rPr lang="en-US" dirty="0" smtClean="0"/>
              <a:t>Persistent Identifiers needed but: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every SP and community will </a:t>
            </a:r>
            <a:r>
              <a:rPr lang="en-US" i="1" dirty="0"/>
              <a:t>also </a:t>
            </a:r>
            <a:r>
              <a:rPr lang="en-US" dirty="0"/>
              <a:t>have to manage a ‘local’ unique persistent ID</a:t>
            </a:r>
          </a:p>
          <a:p>
            <a:pPr lvl="1"/>
            <a:r>
              <a:rPr lang="en-US" dirty="0"/>
              <a:t>there will be multiple sources of persistent ID - but again not every country have a Swiss </a:t>
            </a:r>
            <a:r>
              <a:rPr lang="en-US" dirty="0" err="1"/>
              <a:t>eduID</a:t>
            </a:r>
            <a:r>
              <a:rPr lang="en-US" dirty="0"/>
              <a:t> equiv</a:t>
            </a:r>
            <a:r>
              <a:rPr lang="en-US" dirty="0" smtClean="0"/>
              <a:t>.</a:t>
            </a:r>
          </a:p>
          <a:p>
            <a:r>
              <a:rPr lang="en-US" dirty="0"/>
              <a:t>Assurance level development: driven by infrastructure needs and application use cases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NA3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702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100" b="1" dirty="0"/>
              <a:t>Incident response</a:t>
            </a:r>
          </a:p>
          <a:p>
            <a:pPr lvl="1"/>
            <a:r>
              <a:rPr lang="en-US" dirty="0"/>
              <a:t>Identity key partners and contacts</a:t>
            </a:r>
          </a:p>
          <a:p>
            <a:pPr lvl="1"/>
            <a:r>
              <a:rPr lang="en-US" dirty="0"/>
              <a:t>Gather requirements, operational security standards and practices</a:t>
            </a:r>
          </a:p>
          <a:p>
            <a:pPr lvl="1"/>
            <a:r>
              <a:rPr lang="en-US" dirty="0"/>
              <a:t>Propose and discuss a practical and reasonably simple procedure</a:t>
            </a:r>
          </a:p>
          <a:p>
            <a:r>
              <a:rPr lang="en-US" sz="2100" b="1" dirty="0"/>
              <a:t>Service operational models and sustainability</a:t>
            </a:r>
          </a:p>
          <a:p>
            <a:pPr lvl="1"/>
            <a:r>
              <a:rPr lang="en-US" dirty="0"/>
              <a:t>input for the various proof-of-concept implementations in SA1</a:t>
            </a:r>
          </a:p>
          <a:p>
            <a:pPr lvl="1"/>
            <a:r>
              <a:rPr lang="en-US" dirty="0"/>
              <a:t>provide periodic interim </a:t>
            </a:r>
            <a:r>
              <a:rPr lang="en-US" dirty="0" smtClean="0"/>
              <a:t>recommendations </a:t>
            </a:r>
            <a:r>
              <a:rPr lang="en-US" dirty="0"/>
              <a:t>for use in NA2, with final recommendations in M21</a:t>
            </a:r>
          </a:p>
          <a:p>
            <a:r>
              <a:rPr lang="en-US" sz="2100" b="1" dirty="0"/>
              <a:t>Scalable policy negotiation</a:t>
            </a:r>
          </a:p>
          <a:p>
            <a:pPr lvl="1"/>
            <a:r>
              <a:rPr lang="en-US" dirty="0" err="1"/>
              <a:t>FIrst</a:t>
            </a:r>
            <a:r>
              <a:rPr lang="en-US" dirty="0"/>
              <a:t>: identification of the entities: is specific </a:t>
            </a:r>
            <a:r>
              <a:rPr lang="en-US" dirty="0" err="1"/>
              <a:t>categorisation</a:t>
            </a:r>
            <a:r>
              <a:rPr lang="en-US" dirty="0"/>
              <a:t> needed for </a:t>
            </a:r>
            <a:r>
              <a:rPr lang="en-US" i="1" dirty="0"/>
              <a:t>non-identity </a:t>
            </a:r>
            <a:r>
              <a:rPr lang="en-US" dirty="0"/>
              <a:t>attribute providers and translators (M9)</a:t>
            </a:r>
          </a:p>
          <a:p>
            <a:pPr lvl="1"/>
            <a:r>
              <a:rPr lang="en-US" dirty="0"/>
              <a:t>recommendations on grouping and on actual deployable mechanisms for use in SA1 (M12)</a:t>
            </a:r>
          </a:p>
          <a:p>
            <a:pPr lvl="1"/>
            <a:r>
              <a:rPr lang="en-US" dirty="0"/>
              <a:t>The final recommendations to the operational infrastructures and federations. (DNA3.4) (M24)</a:t>
            </a:r>
          </a:p>
          <a:p>
            <a:r>
              <a:rPr lang="en-US" sz="2100" b="1" dirty="0"/>
              <a:t>Accounting and processing of data</a:t>
            </a:r>
          </a:p>
          <a:p>
            <a:pPr lvl="1"/>
            <a:r>
              <a:rPr lang="en-US" dirty="0"/>
              <a:t>Early loop to assess list of items that need protection (might benefit from leveraging any surveys ongoing)</a:t>
            </a:r>
          </a:p>
          <a:p>
            <a:pPr lvl="1"/>
            <a:r>
              <a:rPr lang="en-US" dirty="0"/>
              <a:t>Develop a workflow for acceptable (by legal and technical) requirements for processing of data (M18, so still time left in AARC)</a:t>
            </a:r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7661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GOAL</a:t>
            </a:r>
            <a:r>
              <a:rPr lang="en-GB" dirty="0"/>
              <a:t>: </a:t>
            </a:r>
            <a:r>
              <a:rPr lang="en-GB" dirty="0" smtClean="0"/>
              <a:t>Demonstrate </a:t>
            </a:r>
            <a:r>
              <a:rPr lang="en-GB" dirty="0"/>
              <a:t>that the solutions identified and proposed by JRA1 and NA3 are effective addressing the requirements  of the communities</a:t>
            </a:r>
          </a:p>
          <a:p>
            <a:pPr marL="0" indent="0">
              <a:buNone/>
            </a:pPr>
            <a:r>
              <a:rPr lang="en-GB" dirty="0" smtClean="0"/>
              <a:t>ACTION</a:t>
            </a:r>
            <a:r>
              <a:rPr lang="en-GB" dirty="0" smtClean="0"/>
              <a:t>: define the </a:t>
            </a:r>
            <a:r>
              <a:rPr lang="en-GB" dirty="0" smtClean="0"/>
              <a:t>expectations </a:t>
            </a:r>
            <a:r>
              <a:rPr lang="en-GB" dirty="0" smtClean="0"/>
              <a:t>for the </a:t>
            </a:r>
            <a:r>
              <a:rPr lang="en-GB" dirty="0" smtClean="0"/>
              <a:t>pilots; </a:t>
            </a:r>
            <a:r>
              <a:rPr lang="en-GB" dirty="0"/>
              <a:t>f</a:t>
            </a:r>
            <a:r>
              <a:rPr lang="en-GB" dirty="0" smtClean="0"/>
              <a:t>ocus </a:t>
            </a:r>
            <a:r>
              <a:rPr lang="en-GB" dirty="0" smtClean="0"/>
              <a:t>on integrating existing solutions </a:t>
            </a:r>
            <a:r>
              <a:rPr lang="en-GB" dirty="0" smtClean="0"/>
              <a:t>as starting point.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T1 – Guest </a:t>
            </a:r>
            <a:r>
              <a:rPr lang="en-GB" dirty="0" err="1" smtClean="0"/>
              <a:t>IdPs</a:t>
            </a:r>
            <a:endParaRPr lang="en-GB" dirty="0" smtClean="0"/>
          </a:p>
          <a:p>
            <a:pPr lvl="1"/>
            <a:r>
              <a:rPr lang="en-GB" dirty="0" smtClean="0"/>
              <a:t>ACTION:  look into sustainable models for guest </a:t>
            </a:r>
            <a:r>
              <a:rPr lang="en-GB" dirty="0" err="1" smtClean="0"/>
              <a:t>IdPs</a:t>
            </a:r>
            <a:r>
              <a:rPr lang="en-GB" dirty="0" smtClean="0"/>
              <a:t>.  One per project/VO/per e-infra? Using social accounts + </a:t>
            </a:r>
            <a:r>
              <a:rPr lang="en-GB" dirty="0" err="1" smtClean="0"/>
              <a:t>att</a:t>
            </a:r>
            <a:r>
              <a:rPr lang="en-GB" dirty="0" smtClean="0"/>
              <a:t> </a:t>
            </a:r>
            <a:r>
              <a:rPr lang="en-GB" dirty="0" err="1" smtClean="0"/>
              <a:t>prov</a:t>
            </a:r>
            <a:r>
              <a:rPr lang="en-GB" dirty="0" smtClean="0"/>
              <a:t>? Buy a commercial service? </a:t>
            </a:r>
          </a:p>
          <a:p>
            <a:pPr lvl="1"/>
            <a:r>
              <a:rPr lang="en-GB" dirty="0" smtClean="0"/>
              <a:t>LIAISOIN with: Mario and </a:t>
            </a:r>
            <a:r>
              <a:rPr lang="en-GB" dirty="0" smtClean="0"/>
              <a:t>Jens </a:t>
            </a:r>
            <a:r>
              <a:rPr lang="en-GB" dirty="0" smtClean="0"/>
              <a:t>to coordinate the work on this task </a:t>
            </a:r>
          </a:p>
          <a:p>
            <a:pPr marL="0" indent="0">
              <a:buNone/>
            </a:pP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T2 </a:t>
            </a:r>
            <a:r>
              <a:rPr lang="en-GB" dirty="0"/>
              <a:t>– </a:t>
            </a:r>
            <a:r>
              <a:rPr lang="en-GB" dirty="0" err="1"/>
              <a:t>Att</a:t>
            </a:r>
            <a:r>
              <a:rPr lang="en-GB" dirty="0"/>
              <a:t> </a:t>
            </a:r>
            <a:r>
              <a:rPr lang="en-GB" dirty="0" err="1" smtClean="0"/>
              <a:t>Prov</a:t>
            </a:r>
            <a:endParaRPr lang="en-GB" dirty="0" smtClean="0"/>
          </a:p>
          <a:p>
            <a:pPr lvl="1"/>
            <a:r>
              <a:rPr lang="en-US" sz="2000" dirty="0" smtClean="0">
                <a:ea typeface="Calibri"/>
                <a:cs typeface="Times New Roman"/>
              </a:rPr>
              <a:t>Pilot </a:t>
            </a:r>
            <a:r>
              <a:rPr lang="en-US" sz="2000" dirty="0">
                <a:ea typeface="Calibri"/>
                <a:cs typeface="Times New Roman"/>
              </a:rPr>
              <a:t>solutions for </a:t>
            </a:r>
            <a:r>
              <a:rPr lang="en-US" sz="2000" dirty="0" err="1">
                <a:ea typeface="Calibri"/>
                <a:cs typeface="Times New Roman"/>
              </a:rPr>
              <a:t>AttribAuthorities</a:t>
            </a:r>
            <a:r>
              <a:rPr lang="en-US" dirty="0"/>
              <a:t> 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T3 </a:t>
            </a:r>
            <a:r>
              <a:rPr lang="en-GB" dirty="0" smtClean="0"/>
              <a:t>– </a:t>
            </a:r>
            <a:r>
              <a:rPr lang="en-GB" dirty="0" err="1" smtClean="0"/>
              <a:t>nonWeb</a:t>
            </a:r>
            <a:r>
              <a:rPr lang="en-GB" dirty="0" smtClean="0"/>
              <a:t> SSO</a:t>
            </a:r>
          </a:p>
          <a:p>
            <a:pPr lvl="1"/>
            <a:r>
              <a:rPr lang="en-GB" dirty="0" smtClean="0"/>
              <a:t>Two existing projects presented: </a:t>
            </a:r>
            <a:r>
              <a:rPr lang="en-GB" dirty="0" err="1" smtClean="0"/>
              <a:t>CILogon</a:t>
            </a:r>
            <a:r>
              <a:rPr lang="en-GB" dirty="0" smtClean="0"/>
              <a:t> and KIT service – should we look at EU </a:t>
            </a:r>
            <a:r>
              <a:rPr lang="en-GB" dirty="0" smtClean="0"/>
              <a:t>pilots for them </a:t>
            </a:r>
            <a:r>
              <a:rPr lang="en-GB" dirty="0" smtClean="0"/>
              <a:t>?</a:t>
            </a:r>
          </a:p>
          <a:p>
            <a:pPr marL="342900" lvl="1" indent="0"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 lvl="1"/>
            <a:endParaRPr lang="en-GB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SA1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0536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469466" y="1439333"/>
            <a:ext cx="5884335" cy="4737633"/>
          </a:xfrm>
        </p:spPr>
        <p:txBody>
          <a:bodyPr/>
          <a:lstStyle/>
          <a:p>
            <a:r>
              <a:rPr lang="en-GB" dirty="0" smtClean="0"/>
              <a:t>Nominations for the Project Board </a:t>
            </a:r>
            <a:r>
              <a:rPr lang="en-GB" dirty="0" smtClean="0"/>
              <a:t>–</a:t>
            </a:r>
          </a:p>
          <a:p>
            <a:pPr lvl="1"/>
            <a:r>
              <a:rPr lang="en-GB" dirty="0" smtClean="0"/>
              <a:t> </a:t>
            </a:r>
            <a:r>
              <a:rPr lang="en-GB" dirty="0" smtClean="0"/>
              <a:t>rather urgent</a:t>
            </a:r>
          </a:p>
          <a:p>
            <a:r>
              <a:rPr lang="en-GB" dirty="0" smtClean="0"/>
              <a:t>WPs detailed plans </a:t>
            </a:r>
            <a:r>
              <a:rPr lang="en-GB" dirty="0" smtClean="0"/>
              <a:t>– </a:t>
            </a:r>
          </a:p>
          <a:p>
            <a:pPr lvl="1"/>
            <a:r>
              <a:rPr lang="en-GB" dirty="0" smtClean="0"/>
              <a:t>Rather urgent </a:t>
            </a:r>
            <a:endParaRPr lang="en-GB" dirty="0" smtClean="0"/>
          </a:p>
          <a:p>
            <a:r>
              <a:rPr lang="en-GB" dirty="0" smtClean="0"/>
              <a:t>Review KPIs </a:t>
            </a:r>
            <a:r>
              <a:rPr lang="en-GB" dirty="0" smtClean="0"/>
              <a:t>and target for Y1 </a:t>
            </a:r>
          </a:p>
          <a:p>
            <a:pPr lvl="1"/>
            <a:r>
              <a:rPr lang="en-GB" dirty="0" smtClean="0"/>
              <a:t>Sep 2015 </a:t>
            </a:r>
          </a:p>
          <a:p>
            <a:r>
              <a:rPr lang="en-GB" dirty="0" smtClean="0"/>
              <a:t>Update your wiki space </a:t>
            </a:r>
          </a:p>
          <a:p>
            <a:r>
              <a:rPr lang="en-GB" dirty="0" smtClean="0"/>
              <a:t>Next Meeting:</a:t>
            </a:r>
          </a:p>
          <a:p>
            <a:pPr lvl="1"/>
            <a:r>
              <a:rPr lang="en-GB" dirty="0" smtClean="0"/>
              <a:t>Exploring a joint meeting with EGI in Nov</a:t>
            </a:r>
            <a:endParaRPr lang="en-GB" dirty="0" smtClean="0"/>
          </a:p>
          <a:p>
            <a:endParaRPr lang="en-GB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 Do List </a:t>
            </a:r>
            <a:r>
              <a:rPr lang="en-GB" dirty="0" smtClean="0"/>
              <a:t>ALL </a:t>
            </a:r>
            <a:endParaRPr lang="en-GB" dirty="0"/>
          </a:p>
        </p:txBody>
      </p:sp>
      <p:pic>
        <p:nvPicPr>
          <p:cNvPr id="5" name="Picture 4" descr="tod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283" y="1498600"/>
            <a:ext cx="46609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61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798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GEANT Associ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sentation1" id="{10D0992E-CCCF-45DB-AB26-A4F50B75E4D6}" vid="{C2252C9B-28CB-4431-8278-C26B15A7694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D342B61AA90142A8D5A114AFFAD389" ma:contentTypeVersion="1" ma:contentTypeDescription="Create a new document." ma:contentTypeScope="" ma:versionID="138dd77d572eb9aa87051d9216bdb443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9AA3960-760A-4B61-8C8B-DBF90F37C8C8}">
  <ds:schemaRefs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terms/"/>
    <ds:schemaRef ds:uri="http://purl.org/dc/dcmitype/"/>
    <ds:schemaRef ds:uri="http://schemas.microsoft.com/sharepoint/v3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F8F0BB2-8848-4E68-80B0-B0624BDBD5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2C07721-32FF-48B6-9D36-E09F4CC3A69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Final GEANT Association template 16 9 widescreen</Template>
  <TotalTime>6716</TotalTime>
  <Words>538</Words>
  <Application>Microsoft Macintosh PowerPoint</Application>
  <PresentationFormat>Custom</PresentationFormat>
  <Paragraphs>88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GEANT Association</vt:lpstr>
      <vt:lpstr>PowerPoint Presentation</vt:lpstr>
      <vt:lpstr>JRA1</vt:lpstr>
      <vt:lpstr>NA2 </vt:lpstr>
      <vt:lpstr>NA3 </vt:lpstr>
      <vt:lpstr>NA3</vt:lpstr>
      <vt:lpstr>SA1 </vt:lpstr>
      <vt:lpstr>To Do List ALL </vt:lpstr>
      <vt:lpstr>PowerPoint Presentation</vt:lpstr>
    </vt:vector>
  </TitlesOfParts>
  <Company>DANTE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Meyer</dc:creator>
  <cp:lastModifiedBy>Licia Florio</cp:lastModifiedBy>
  <cp:revision>135</cp:revision>
  <cp:lastPrinted>2015-05-01T10:30:08Z</cp:lastPrinted>
  <dcterms:created xsi:type="dcterms:W3CDTF">2015-04-29T14:13:57Z</dcterms:created>
  <dcterms:modified xsi:type="dcterms:W3CDTF">2015-06-09T15:07:16Z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0x01010015D342B61AA90142A8D5A114AFFAD389</vt:lpwstr>
  </property>
</Properties>
</file>