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83" r:id="rId5"/>
    <p:sldId id="288" r:id="rId6"/>
    <p:sldId id="291" r:id="rId7"/>
    <p:sldId id="281" r:id="rId8"/>
    <p:sldId id="313" r:id="rId9"/>
    <p:sldId id="292" r:id="rId10"/>
    <p:sldId id="300" r:id="rId11"/>
    <p:sldId id="302" r:id="rId12"/>
    <p:sldId id="301" r:id="rId13"/>
    <p:sldId id="290" r:id="rId14"/>
    <p:sldId id="314" r:id="rId15"/>
    <p:sldId id="316" r:id="rId16"/>
    <p:sldId id="303" r:id="rId17"/>
    <p:sldId id="304" r:id="rId18"/>
    <p:sldId id="305" r:id="rId19"/>
    <p:sldId id="317" r:id="rId20"/>
    <p:sldId id="306" r:id="rId21"/>
    <p:sldId id="307" r:id="rId22"/>
    <p:sldId id="318" r:id="rId23"/>
    <p:sldId id="308" r:id="rId24"/>
    <p:sldId id="309" r:id="rId25"/>
    <p:sldId id="310" r:id="rId26"/>
    <p:sldId id="311" r:id="rId27"/>
    <p:sldId id="312" r:id="rId28"/>
    <p:sldId id="319" r:id="rId29"/>
    <p:sldId id="286" r:id="rId3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842"/>
    <a:srgbClr val="C9FF47"/>
    <a:srgbClr val="1F3A69"/>
    <a:srgbClr val="1F3A5E"/>
    <a:srgbClr val="F6791C"/>
    <a:srgbClr val="003F5E"/>
    <a:srgbClr val="F57B20"/>
    <a:srgbClr val="F57A1E"/>
    <a:srgbClr val="013F5E"/>
    <a:srgbClr val="003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6291"/>
  </p:normalViewPr>
  <p:slideViewPr>
    <p:cSldViewPr snapToGrid="0">
      <p:cViewPr>
        <p:scale>
          <a:sx n="122" d="100"/>
          <a:sy n="122" d="100"/>
        </p:scale>
        <p:origin x="144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arc-jra1@terena.org" TargetMode="External"/><Relationship Id="rId3" Type="http://schemas.openxmlformats.org/officeDocument/2006/relationships/hyperlink" Target="https://webconf.vc.dfn.de/aarc-jra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Christos </a:t>
            </a:r>
            <a:r>
              <a:rPr lang="en-GB" dirty="0" err="1" smtClean="0"/>
              <a:t>Kanellopoul</a:t>
            </a:r>
            <a:r>
              <a:rPr lang="el-GR" dirty="0" smtClean="0"/>
              <a:t>ο</a:t>
            </a:r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AARC Kick-off, Amsterdam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JRA1 Architecture for an integrated and interoperable AAI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Architecture Goals and Plans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3-4, June 2015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JRA1 Work Package Leader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JRA1.1 Links with other projects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0" y="1403390"/>
            <a:ext cx="12034344" cy="50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668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b="1" dirty="0"/>
              <a:t>Standard template for the requirements </a:t>
            </a:r>
            <a:r>
              <a:rPr lang="en-US" b="1" dirty="0" smtClean="0"/>
              <a:t>gathering</a:t>
            </a:r>
          </a:p>
          <a:p>
            <a:pPr lvl="1" fontAlgn="base"/>
            <a:r>
              <a:rPr lang="en-US" sz="2100" dirty="0" smtClean="0"/>
              <a:t>Both for user communities and for service providers</a:t>
            </a:r>
            <a:endParaRPr lang="en-US" sz="2100" dirty="0"/>
          </a:p>
          <a:p>
            <a:pPr lvl="1" fontAlgn="base"/>
            <a:r>
              <a:rPr lang="en-US" sz="2100" dirty="0" smtClean="0"/>
              <a:t>M02 </a:t>
            </a:r>
            <a:r>
              <a:rPr lang="en-US" sz="2100" dirty="0"/>
              <a:t>(201506)</a:t>
            </a:r>
          </a:p>
          <a:p>
            <a:pPr fontAlgn="base"/>
            <a:r>
              <a:rPr lang="en-US" b="1" dirty="0" smtClean="0"/>
              <a:t>DJRA1.1 </a:t>
            </a:r>
            <a:r>
              <a:rPr lang="en-US" b="1" dirty="0"/>
              <a:t>Analysis of user community </a:t>
            </a:r>
            <a:r>
              <a:rPr lang="en-US" b="1" dirty="0" smtClean="0"/>
              <a:t>requirements</a:t>
            </a:r>
            <a:endParaRPr lang="en-US" dirty="0"/>
          </a:p>
          <a:p>
            <a:pPr lvl="1" fontAlgn="base"/>
            <a:r>
              <a:rPr lang="en-US" sz="2100" dirty="0"/>
              <a:t>Table of Contents: </a:t>
            </a:r>
            <a:r>
              <a:rPr lang="en-US" sz="2100" dirty="0" smtClean="0"/>
              <a:t>M02 (201506)</a:t>
            </a:r>
            <a:endParaRPr lang="en-US" sz="2100" dirty="0"/>
          </a:p>
          <a:p>
            <a:pPr lvl="1" fontAlgn="base"/>
            <a:r>
              <a:rPr lang="en-US" sz="2100" dirty="0"/>
              <a:t>1st Draft</a:t>
            </a:r>
            <a:r>
              <a:rPr lang="en-US" sz="2100" dirty="0" smtClean="0"/>
              <a:t>: M03 (201507)</a:t>
            </a:r>
            <a:endParaRPr lang="en-US" sz="2100" dirty="0"/>
          </a:p>
          <a:p>
            <a:pPr lvl="1" fontAlgn="base"/>
            <a:r>
              <a:rPr lang="en-US" sz="2100" dirty="0"/>
              <a:t>2nd Draft: </a:t>
            </a:r>
            <a:r>
              <a:rPr lang="en-US" sz="2100" dirty="0" smtClean="0"/>
              <a:t>M04 (Mid) (201508)</a:t>
            </a:r>
            <a:endParaRPr lang="en-US" sz="2100" dirty="0"/>
          </a:p>
          <a:p>
            <a:pPr lvl="1" fontAlgn="base"/>
            <a:r>
              <a:rPr lang="en-US" sz="2100" dirty="0"/>
              <a:t>Release: M04 (201508</a:t>
            </a:r>
            <a:r>
              <a:rPr lang="en-US" sz="2100" dirty="0" smtClean="0"/>
              <a:t>)</a:t>
            </a:r>
            <a:br>
              <a:rPr lang="en-US" sz="2100" dirty="0" smtClean="0"/>
            </a:br>
            <a:endParaRPr lang="en-US" sz="2100" dirty="0"/>
          </a:p>
          <a:p>
            <a:pPr fontAlgn="base"/>
            <a:r>
              <a:rPr lang="en-US" b="1" dirty="0"/>
              <a:t>MJRA1.1 Existing AAI and available technologies for federated </a:t>
            </a:r>
            <a:r>
              <a:rPr lang="en-US" b="1" dirty="0" smtClean="0"/>
              <a:t>access</a:t>
            </a:r>
            <a:endParaRPr lang="en-US" sz="1900" b="1" dirty="0"/>
          </a:p>
          <a:p>
            <a:pPr lvl="1" fontAlgn="base"/>
            <a:r>
              <a:rPr lang="en-US" sz="2100" dirty="0"/>
              <a:t>Table of Contents: </a:t>
            </a:r>
            <a:r>
              <a:rPr lang="en-US" sz="2100" dirty="0" smtClean="0"/>
              <a:t>M05 (201509)</a:t>
            </a:r>
            <a:endParaRPr lang="en-US" sz="2100" dirty="0"/>
          </a:p>
          <a:p>
            <a:pPr lvl="1" fontAlgn="base"/>
            <a:r>
              <a:rPr lang="en-US" sz="2100" dirty="0"/>
              <a:t>1st Draft</a:t>
            </a:r>
            <a:r>
              <a:rPr lang="en-US" sz="2100" dirty="0" smtClean="0"/>
              <a:t>: M06 (201510)</a:t>
            </a:r>
            <a:endParaRPr lang="en-US" sz="2100" dirty="0"/>
          </a:p>
          <a:p>
            <a:pPr lvl="1" fontAlgn="base"/>
            <a:r>
              <a:rPr lang="en-US" sz="2100" dirty="0"/>
              <a:t>2nd Draft: </a:t>
            </a:r>
            <a:r>
              <a:rPr lang="en-US" sz="2100" dirty="0" smtClean="0"/>
              <a:t>M07 (201511)</a:t>
            </a:r>
            <a:endParaRPr lang="en-US" sz="2100" dirty="0"/>
          </a:p>
          <a:p>
            <a:pPr lvl="1" fontAlgn="base"/>
            <a:r>
              <a:rPr lang="en-US" sz="2100" dirty="0"/>
              <a:t>Release: M08 (201512</a:t>
            </a:r>
            <a:r>
              <a:rPr lang="en-US" sz="2100" dirty="0" smtClean="0"/>
              <a:t>)</a:t>
            </a:r>
            <a:endParaRPr lang="en-US" sz="2100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JRA1.1 Time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70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 Tasks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JRA1.2 Blueprint Architectures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184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668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From the Proposal</a:t>
            </a:r>
          </a:p>
          <a:p>
            <a:pPr lvl="1" fontAlgn="base"/>
            <a:r>
              <a:rPr lang="en-US" dirty="0"/>
              <a:t>To produce a blueprint architecture for </a:t>
            </a:r>
            <a:r>
              <a:rPr lang="en-US" b="1" dirty="0"/>
              <a:t>a pan-European integrated AAI</a:t>
            </a:r>
            <a:r>
              <a:rPr lang="en-US" dirty="0"/>
              <a:t> for </a:t>
            </a:r>
            <a:r>
              <a:rPr lang="en-US" b="1" dirty="0"/>
              <a:t>web and non-web access</a:t>
            </a:r>
            <a:r>
              <a:rPr lang="en-US" dirty="0"/>
              <a:t> and propose </a:t>
            </a:r>
            <a:r>
              <a:rPr lang="en-US" b="1" dirty="0"/>
              <a:t>sustainability models</a:t>
            </a:r>
            <a:r>
              <a:rPr lang="en-US" dirty="0"/>
              <a:t> for some of the systems listed in the blueprint by leveraging the outcome of tasks 1, 3 and 4;</a:t>
            </a:r>
          </a:p>
          <a:p>
            <a:pPr lvl="1" fontAlgn="base"/>
            <a:r>
              <a:rPr lang="en-US" dirty="0"/>
              <a:t>To explore the use of </a:t>
            </a:r>
            <a:r>
              <a:rPr lang="en-US" b="1" dirty="0"/>
              <a:t>guest identities</a:t>
            </a:r>
            <a:r>
              <a:rPr lang="en-US" dirty="0"/>
              <a:t>;</a:t>
            </a:r>
          </a:p>
          <a:p>
            <a:pPr lvl="1" fontAlgn="base"/>
            <a:r>
              <a:rPr lang="en-US" dirty="0"/>
              <a:t>To research </a:t>
            </a:r>
            <a:r>
              <a:rPr lang="en-US" b="1" dirty="0"/>
              <a:t>how attribute providers fit</a:t>
            </a:r>
            <a:r>
              <a:rPr lang="en-US" dirty="0"/>
              <a:t> into the blueprint, such that user </a:t>
            </a:r>
            <a:r>
              <a:rPr lang="en-US" b="1" dirty="0"/>
              <a:t>attributes</a:t>
            </a:r>
            <a:r>
              <a:rPr lang="en-US" dirty="0"/>
              <a:t> can be </a:t>
            </a:r>
            <a:r>
              <a:rPr lang="en-US" b="1" dirty="0"/>
              <a:t>aggregated</a:t>
            </a:r>
            <a:r>
              <a:rPr lang="en-US" dirty="0"/>
              <a:t> from multiple authoritative sources;</a:t>
            </a:r>
          </a:p>
          <a:p>
            <a:pPr lvl="1" fontAlgn="base"/>
            <a:r>
              <a:rPr lang="en-US" dirty="0"/>
              <a:t>To assess the integration of </a:t>
            </a:r>
            <a:r>
              <a:rPr lang="en-US" b="1" dirty="0"/>
              <a:t>security token translation services</a:t>
            </a:r>
            <a:r>
              <a:rPr lang="en-US" dirty="0"/>
              <a:t> to offer seamless authentication among heterogeneous systems;</a:t>
            </a:r>
          </a:p>
          <a:p>
            <a:pPr lvl="1" fontAlgn="base"/>
            <a:r>
              <a:rPr lang="en-US" dirty="0"/>
              <a:t>To explore </a:t>
            </a:r>
            <a:r>
              <a:rPr lang="en-US" b="1" dirty="0"/>
              <a:t>models to elevate the </a:t>
            </a:r>
            <a:r>
              <a:rPr lang="en-US" b="1" dirty="0" err="1"/>
              <a:t>LoA</a:t>
            </a:r>
            <a:r>
              <a:rPr lang="en-US" dirty="0"/>
              <a:t> by linking federated credentials with </a:t>
            </a:r>
            <a:r>
              <a:rPr lang="en-US" b="1" dirty="0"/>
              <a:t>e-Government</a:t>
            </a:r>
            <a:r>
              <a:rPr lang="en-US" dirty="0"/>
              <a:t> credentials</a:t>
            </a:r>
          </a:p>
          <a:p>
            <a:pPr fontAlgn="base"/>
            <a:r>
              <a:rPr lang="en-US" dirty="0"/>
              <a:t>From initial Planning in Lisbon:</a:t>
            </a:r>
          </a:p>
          <a:p>
            <a:pPr lvl="1" fontAlgn="base"/>
            <a:r>
              <a:rPr lang="en-US" dirty="0"/>
              <a:t>Focus on </a:t>
            </a:r>
            <a:r>
              <a:rPr lang="en-US" dirty="0" smtClean="0"/>
              <a:t>a practical </a:t>
            </a:r>
            <a:r>
              <a:rPr lang="en-US" dirty="0"/>
              <a:t>approach: don’t invent perfect architecture, rather describe what can be put in place by SA1</a:t>
            </a:r>
          </a:p>
          <a:p>
            <a:pPr lvl="2" fontAlgn="base"/>
            <a:r>
              <a:rPr lang="en-US" dirty="0" smtClean="0"/>
              <a:t>JRA1 will </a:t>
            </a:r>
            <a:r>
              <a:rPr lang="en-US" b="1" dirty="0" smtClean="0"/>
              <a:t>NOT </a:t>
            </a:r>
            <a:r>
              <a:rPr lang="en-US" dirty="0" smtClean="0"/>
              <a:t>develop new components. Instead it will focus on the missing glue between existing components that are already available</a:t>
            </a:r>
          </a:p>
          <a:p>
            <a:pPr lvl="1" fontAlgn="base"/>
            <a:r>
              <a:rPr lang="en-US" dirty="0" smtClean="0"/>
              <a:t>Find </a:t>
            </a:r>
            <a:r>
              <a:rPr lang="en-US" dirty="0"/>
              <a:t>equilibrium between achievable and </a:t>
            </a:r>
            <a:r>
              <a:rPr lang="en-US" dirty="0" smtClean="0"/>
              <a:t>available</a:t>
            </a:r>
            <a:endParaRPr lang="en-US" dirty="0"/>
          </a:p>
          <a:p>
            <a:pPr lvl="1" fontAlgn="base"/>
            <a:r>
              <a:rPr lang="en-US" dirty="0"/>
              <a:t>One or both output documents seem valuable enough to try submission as a quality </a:t>
            </a:r>
            <a:r>
              <a:rPr lang="en-US" dirty="0" smtClean="0"/>
              <a:t>pap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JRA1.2 Blueprint Architectures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b="1" dirty="0"/>
              <a:t>Early draft of the high level architecture</a:t>
            </a:r>
          </a:p>
          <a:p>
            <a:pPr lvl="1" fontAlgn="base"/>
            <a:r>
              <a:rPr lang="en-US" dirty="0"/>
              <a:t>Release: M5 (201509)</a:t>
            </a:r>
          </a:p>
          <a:p>
            <a:pPr fontAlgn="base"/>
            <a:r>
              <a:rPr lang="en-US" b="1" dirty="0"/>
              <a:t>MJRA1.4 First draft of the blueprint architecture</a:t>
            </a:r>
          </a:p>
          <a:p>
            <a:pPr lvl="1" fontAlgn="base"/>
            <a:r>
              <a:rPr lang="en-US" b="1" dirty="0"/>
              <a:t>Table of Contents: M4 (201508)</a:t>
            </a:r>
          </a:p>
          <a:p>
            <a:pPr lvl="1" fontAlgn="base"/>
            <a:r>
              <a:rPr lang="en-US" b="1" dirty="0"/>
              <a:t>1st Draft: M8 (201511)</a:t>
            </a:r>
          </a:p>
          <a:p>
            <a:pPr lvl="2" fontAlgn="base"/>
            <a:r>
              <a:rPr lang="en-US" dirty="0"/>
              <a:t>M5: Very high level description of the existing design patterns (Elixir, EUDAT, Credential Translation, </a:t>
            </a:r>
            <a:r>
              <a:rPr lang="en-US" dirty="0" err="1"/>
              <a:t>LoA</a:t>
            </a:r>
            <a:r>
              <a:rPr lang="en-US" dirty="0"/>
              <a:t>/</a:t>
            </a:r>
            <a:r>
              <a:rPr lang="en-US" dirty="0" err="1"/>
              <a:t>eGov</a:t>
            </a:r>
            <a:r>
              <a:rPr lang="en-US" dirty="0"/>
              <a:t>, ...)</a:t>
            </a:r>
          </a:p>
          <a:p>
            <a:pPr lvl="2" fontAlgn="base"/>
            <a:r>
              <a:rPr lang="en-US" dirty="0"/>
              <a:t>M8: State of the art finished by DJRA1.1 in M8 =&gt; We will refer to it, detailing high-level of M5 (201511)</a:t>
            </a:r>
          </a:p>
          <a:p>
            <a:pPr lvl="1" fontAlgn="base"/>
            <a:r>
              <a:rPr lang="en-US" b="1" dirty="0"/>
              <a:t>2nd Draft: M13 (201605)</a:t>
            </a:r>
          </a:p>
          <a:p>
            <a:pPr lvl="2" fontAlgn="base"/>
            <a:r>
              <a:rPr lang="en-US" dirty="0"/>
              <a:t>M11: </a:t>
            </a:r>
            <a:r>
              <a:rPr lang="en-US" dirty="0" smtClean="0"/>
              <a:t>Analysis of </a:t>
            </a:r>
            <a:r>
              <a:rPr lang="en-US" dirty="0"/>
              <a:t>implementations and patterns in other projects/implementations (Elixir, </a:t>
            </a:r>
            <a:r>
              <a:rPr lang="en-US" dirty="0" err="1"/>
              <a:t>Eudat</a:t>
            </a:r>
            <a:r>
              <a:rPr lang="en-US" dirty="0"/>
              <a:t>, </a:t>
            </a:r>
            <a:r>
              <a:rPr lang="en-US" dirty="0" err="1"/>
              <a:t>Dariah</a:t>
            </a:r>
            <a:r>
              <a:rPr lang="en-US" dirty="0"/>
              <a:t>, </a:t>
            </a:r>
            <a:r>
              <a:rPr lang="en-US" dirty="0" err="1"/>
              <a:t>Clarin</a:t>
            </a:r>
            <a:r>
              <a:rPr lang="en-US" dirty="0"/>
              <a:t>, ...)  (201603)</a:t>
            </a:r>
          </a:p>
          <a:p>
            <a:pPr lvl="2" fontAlgn="base"/>
            <a:r>
              <a:rPr lang="en-US" dirty="0"/>
              <a:t>M13: A perspective of the real world: (201605)</a:t>
            </a:r>
          </a:p>
          <a:p>
            <a:pPr lvl="3" fontAlgn="base"/>
            <a:r>
              <a:rPr lang="en-US" dirty="0"/>
              <a:t>How things should be done</a:t>
            </a:r>
          </a:p>
          <a:p>
            <a:pPr lvl="3" fontAlgn="base"/>
            <a:r>
              <a:rPr lang="en-US" dirty="0"/>
              <a:t>What can be done in AARC</a:t>
            </a:r>
          </a:p>
          <a:p>
            <a:pPr lvl="3" fontAlgn="base"/>
            <a:r>
              <a:rPr lang="en-US" dirty="0"/>
              <a:t>Recommendations for future work (left to others)</a:t>
            </a:r>
          </a:p>
          <a:p>
            <a:pPr lvl="1" fontAlgn="base"/>
            <a:r>
              <a:rPr lang="en-US" b="1" dirty="0"/>
              <a:t>Release:</a:t>
            </a:r>
            <a:r>
              <a:rPr lang="en-US" dirty="0"/>
              <a:t> </a:t>
            </a:r>
            <a:r>
              <a:rPr lang="en-US" b="1" dirty="0"/>
              <a:t>M15 (201607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JRA1.2: Time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20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DJRA1.2 Blueprint architectures</a:t>
            </a:r>
          </a:p>
          <a:p>
            <a:r>
              <a:rPr lang="en-US" dirty="0"/>
              <a:t>This document will essentially capture the feedback of the Pilots of SA1. Therefore plan is to start late, giving them time to practice</a:t>
            </a:r>
            <a:endParaRPr lang="en-US" dirty="0"/>
          </a:p>
          <a:p>
            <a:pPr lvl="1" fontAlgn="base"/>
            <a:r>
              <a:rPr lang="en-US" b="1" dirty="0"/>
              <a:t>Table of Contents</a:t>
            </a:r>
            <a:r>
              <a:rPr lang="en-US" dirty="0"/>
              <a:t>: </a:t>
            </a:r>
            <a:r>
              <a:rPr lang="en-US" b="1" dirty="0"/>
              <a:t>M19 (201611)</a:t>
            </a:r>
            <a:endParaRPr lang="en-US" dirty="0"/>
          </a:p>
          <a:p>
            <a:pPr lvl="1" fontAlgn="base"/>
            <a:r>
              <a:rPr lang="en-US" b="1" dirty="0"/>
              <a:t>1st Draft: M19 (201611)</a:t>
            </a:r>
          </a:p>
          <a:p>
            <a:pPr lvl="1" fontAlgn="base"/>
            <a:r>
              <a:rPr lang="en-US" b="1" dirty="0"/>
              <a:t>2nd Draft: M22 (201702)</a:t>
            </a:r>
          </a:p>
          <a:p>
            <a:pPr lvl="1" fontAlgn="base"/>
            <a:r>
              <a:rPr lang="en-US" b="1" dirty="0"/>
              <a:t>Release: M24 (201704)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JRA1.2: Time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51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 Tasks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JRA1.3 Models for supporting guest identities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253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Investigate and propose solutions for</a:t>
            </a:r>
            <a:r>
              <a:rPr lang="en-US" i="1" dirty="0"/>
              <a:t> Guest Identities</a:t>
            </a:r>
            <a:endParaRPr lang="en-US" dirty="0"/>
          </a:p>
          <a:p>
            <a:pPr lvl="1" fontAlgn="base"/>
            <a:r>
              <a:rPr lang="en-US" dirty="0"/>
              <a:t>Supporting Long Tail of Research &amp; Citizens</a:t>
            </a:r>
          </a:p>
          <a:p>
            <a:pPr fontAlgn="base"/>
            <a:r>
              <a:rPr lang="en-US" dirty="0"/>
              <a:t>Tech</a:t>
            </a:r>
          </a:p>
          <a:p>
            <a:pPr lvl="1" fontAlgn="base"/>
            <a:r>
              <a:rPr lang="en-US" dirty="0"/>
              <a:t>investigate the use of </a:t>
            </a:r>
            <a:r>
              <a:rPr lang="en-US" b="1" dirty="0"/>
              <a:t>alternative methods of identification</a:t>
            </a:r>
            <a:r>
              <a:rPr lang="en-US" dirty="0"/>
              <a:t> (e.g. social media/networks);</a:t>
            </a:r>
          </a:p>
          <a:p>
            <a:pPr lvl="1" fontAlgn="base"/>
            <a:r>
              <a:rPr lang="en-US" dirty="0"/>
              <a:t>investigate the usefulness of the </a:t>
            </a:r>
            <a:r>
              <a:rPr lang="en-US" b="1" dirty="0" err="1"/>
              <a:t>IdMaaS</a:t>
            </a:r>
            <a:r>
              <a:rPr lang="en-US" b="1" dirty="0"/>
              <a:t> model</a:t>
            </a:r>
            <a:r>
              <a:rPr lang="en-US" dirty="0"/>
              <a:t> (</a:t>
            </a:r>
            <a:r>
              <a:rPr lang="en-US" dirty="0" err="1"/>
              <a:t>IdP</a:t>
            </a:r>
            <a:r>
              <a:rPr lang="en-US" dirty="0"/>
              <a:t>-in-the-Cloud)</a:t>
            </a:r>
          </a:p>
          <a:p>
            <a:pPr lvl="1" fontAlgn="base"/>
            <a:r>
              <a:rPr lang="en-US" dirty="0"/>
              <a:t>Demonstrate stuff working™ (see next slide</a:t>
            </a:r>
            <a:r>
              <a:rPr lang="en-US" dirty="0" smtClean="0"/>
              <a:t>) in collaboration with SA1</a:t>
            </a:r>
            <a:endParaRPr lang="en-US" dirty="0"/>
          </a:p>
          <a:p>
            <a:pPr fontAlgn="base"/>
            <a:r>
              <a:rPr lang="en-US" dirty="0"/>
              <a:t>Policy</a:t>
            </a:r>
          </a:p>
          <a:p>
            <a:pPr lvl="1" fontAlgn="base"/>
            <a:r>
              <a:rPr lang="en-US" dirty="0"/>
              <a:t>define a strategy to permit </a:t>
            </a:r>
            <a:r>
              <a:rPr lang="en-US" b="1" dirty="0"/>
              <a:t>broad public access at large</a:t>
            </a:r>
            <a:r>
              <a:rPr lang="en-US" dirty="0"/>
              <a:t> to services, including libraries via AAIs;</a:t>
            </a:r>
          </a:p>
          <a:p>
            <a:pPr lvl="1" fontAlgn="base"/>
            <a:r>
              <a:rPr lang="en-US" dirty="0"/>
              <a:t>collaborate with NA3 for the definition of the </a:t>
            </a:r>
            <a:r>
              <a:rPr lang="en-US" b="1" dirty="0"/>
              <a:t>levels of assurance</a:t>
            </a:r>
            <a:r>
              <a:rPr lang="en-US" dirty="0"/>
              <a:t>, based on existing levels and RP requirements</a:t>
            </a:r>
          </a:p>
          <a:p>
            <a:pPr lvl="1" fontAlgn="base"/>
            <a:r>
              <a:rPr lang="en-US" dirty="0"/>
              <a:t>Manage </a:t>
            </a:r>
            <a:r>
              <a:rPr lang="en-US" b="1" dirty="0"/>
              <a:t>trustworthiness </a:t>
            </a:r>
            <a:r>
              <a:rPr lang="en-US" dirty="0"/>
              <a:t>and </a:t>
            </a:r>
            <a:r>
              <a:rPr lang="en-US" b="1" dirty="0"/>
              <a:t>reputation</a:t>
            </a:r>
            <a:r>
              <a:rPr lang="en-US" dirty="0"/>
              <a:t> of users and attributes (for RPs and fed’s)</a:t>
            </a:r>
          </a:p>
          <a:p>
            <a:pPr lvl="1" fontAlgn="base"/>
            <a:r>
              <a:rPr lang="en-US" dirty="0"/>
              <a:t>Work on </a:t>
            </a:r>
            <a:r>
              <a:rPr lang="en-US" b="1" dirty="0"/>
              <a:t>portable</a:t>
            </a:r>
            <a:r>
              <a:rPr lang="en-US" dirty="0"/>
              <a:t> reputation</a:t>
            </a:r>
          </a:p>
          <a:p>
            <a:pPr lvl="1" fontAlgn="base"/>
            <a:r>
              <a:rPr lang="en-US" dirty="0"/>
              <a:t>Define models and requirements for - conversely - establishing LT users’ </a:t>
            </a:r>
            <a:r>
              <a:rPr lang="en-US" b="1" dirty="0"/>
              <a:t>trust</a:t>
            </a:r>
            <a:r>
              <a:rPr lang="en-US" dirty="0"/>
              <a:t> in the infrastructure</a:t>
            </a:r>
          </a:p>
          <a:p>
            <a:r>
              <a:rPr lang="en-US" dirty="0"/>
              <a:t>Develop </a:t>
            </a:r>
            <a:r>
              <a:rPr lang="en-US" b="1" dirty="0"/>
              <a:t>risk</a:t>
            </a:r>
            <a:r>
              <a:rPr lang="en-US" dirty="0"/>
              <a:t> models for input into NA3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JRA1.3 Models for supporting guest identities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10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Prototype running for testing</a:t>
            </a:r>
          </a:p>
          <a:p>
            <a:pPr lvl="1" fontAlgn="base"/>
            <a:r>
              <a:rPr lang="en-US" dirty="0"/>
              <a:t>Gap analysis</a:t>
            </a:r>
          </a:p>
          <a:p>
            <a:pPr lvl="1" fontAlgn="base"/>
            <a:r>
              <a:rPr lang="en-US" dirty="0"/>
              <a:t>Proofs of concept</a:t>
            </a:r>
          </a:p>
          <a:p>
            <a:pPr lvl="1" fontAlgn="base"/>
            <a:r>
              <a:rPr lang="en-US" dirty="0"/>
              <a:t>Work with SA1, and/or with a project such as EUDAT or EGI</a:t>
            </a:r>
          </a:p>
          <a:p>
            <a:pPr fontAlgn="base"/>
            <a:r>
              <a:rPr lang="en-US" b="1" dirty="0"/>
              <a:t>MJRA1.2 Design for deploying solutions for “Guest identities”</a:t>
            </a:r>
          </a:p>
          <a:p>
            <a:pPr lvl="1" fontAlgn="base"/>
            <a:r>
              <a:rPr lang="en-US" dirty="0"/>
              <a:t>Table of Contents: outline, “volunteers” assigned to sections 201505 (M1)</a:t>
            </a:r>
          </a:p>
          <a:p>
            <a:pPr lvl="1" fontAlgn="base"/>
            <a:r>
              <a:rPr lang="en-US" dirty="0"/>
              <a:t>1st Draft: M5 (201509)</a:t>
            </a:r>
          </a:p>
          <a:p>
            <a:pPr lvl="1" fontAlgn="base"/>
            <a:r>
              <a:rPr lang="en-US" dirty="0"/>
              <a:t>2nd Draft: M8 (201512)</a:t>
            </a:r>
          </a:p>
          <a:p>
            <a:pPr lvl="1" fontAlgn="base"/>
            <a:r>
              <a:rPr lang="en-US" dirty="0"/>
              <a:t>Release: M12 (201604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JRA1.3: Time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23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 Tasks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JRA1.4 </a:t>
            </a:r>
            <a:r>
              <a:rPr lang="en-GB" sz="4400" dirty="0"/>
              <a:t>Models for implementing Attribute Providers and Token Translation Services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476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 Architecture for an integrated and interoperable AAI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648076" y="1320799"/>
            <a:ext cx="8225510" cy="4871265"/>
            <a:chOff x="27028" y="852297"/>
            <a:chExt cx="8954059" cy="5259393"/>
          </a:xfrm>
        </p:grpSpPr>
        <p:sp>
          <p:nvSpPr>
            <p:cNvPr id="6" name="Rectangle 5"/>
            <p:cNvSpPr/>
            <p:nvPr/>
          </p:nvSpPr>
          <p:spPr>
            <a:xfrm>
              <a:off x="1960597" y="2640424"/>
              <a:ext cx="2422805" cy="2266988"/>
            </a:xfrm>
            <a:prstGeom prst="rect">
              <a:avLst/>
            </a:prstGeom>
            <a:solidFill>
              <a:srgbClr val="4B8C7E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JRA1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(GRNET)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research on technologies to deliver the design of the integrated AAI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237" y="852297"/>
              <a:ext cx="5077661" cy="162360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NA3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(NIKEF)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define scalable </a:t>
              </a:r>
              <a:r>
                <a:rPr lang="en-GB" sz="2000" dirty="0">
                  <a:solidFill>
                    <a:prstClr val="white"/>
                  </a:solidFill>
                  <a:latin typeface="Calibri"/>
                </a:rPr>
                <a:t>policies and operational </a:t>
              </a: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models </a:t>
              </a:r>
              <a:r>
                <a:rPr lang="en-GB" sz="2000" dirty="0">
                  <a:solidFill>
                    <a:prstClr val="white"/>
                  </a:solidFill>
                  <a:latin typeface="Calibri"/>
                </a:rPr>
                <a:t>for the integrated AAI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3378" y="2640424"/>
              <a:ext cx="2570160" cy="22669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SA1</a:t>
              </a:r>
              <a:br>
                <a:rPr lang="en-GB" sz="24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GB" sz="2000" dirty="0" err="1" smtClean="0">
                  <a:solidFill>
                    <a:prstClr val="white"/>
                  </a:solidFill>
                  <a:latin typeface="Calibri"/>
                </a:rPr>
                <a:t>SURFnet</a:t>
              </a: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pilot  key components of the integrated AAI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01579" y="852298"/>
              <a:ext cx="1779508" cy="40551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NA2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(GÉANT)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train, disseminate and reach out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029" y="852298"/>
              <a:ext cx="1815675" cy="40551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NA1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(GÉANT)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Overall Management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28" y="5197290"/>
              <a:ext cx="8954058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srgbClr val="000000"/>
                  </a:solidFill>
                  <a:latin typeface="Calibri"/>
                </a:rPr>
                <a:t>Liaison with other relevant user communities, e-Infrastructures and international relevant AAI activities    </a:t>
              </a:r>
              <a:endParaRPr lang="en-GB" sz="1800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3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overall goal of this task is twofold:</a:t>
            </a:r>
            <a:endParaRPr lang="en-US" dirty="0"/>
          </a:p>
          <a:p>
            <a:pPr fontAlgn="base"/>
            <a:r>
              <a:rPr lang="en-US" b="1" dirty="0"/>
              <a:t>investigate the interoperation with different AAIs</a:t>
            </a:r>
            <a:r>
              <a:rPr lang="en-US" dirty="0"/>
              <a:t> with existing federations (already </a:t>
            </a:r>
            <a:r>
              <a:rPr lang="en-US" dirty="0" err="1"/>
              <a:t>interfederated</a:t>
            </a:r>
            <a:r>
              <a:rPr lang="en-US" dirty="0"/>
              <a:t> in </a:t>
            </a:r>
            <a:r>
              <a:rPr lang="en-US" dirty="0" err="1"/>
              <a:t>eduGAIN</a:t>
            </a:r>
            <a:r>
              <a:rPr lang="en-US" dirty="0"/>
              <a:t>); in this respect the main communities considered will be:</a:t>
            </a:r>
          </a:p>
          <a:p>
            <a:pPr lvl="1" fontAlgn="base"/>
            <a:r>
              <a:rPr lang="en-US" dirty="0"/>
              <a:t>NRENs, with SSO for web applications</a:t>
            </a:r>
          </a:p>
          <a:p>
            <a:pPr lvl="1" fontAlgn="base"/>
            <a:r>
              <a:rPr lang="en-US" dirty="0"/>
              <a:t>libraries, using IP-based access</a:t>
            </a:r>
          </a:p>
          <a:p>
            <a:pPr lvl="1" fontAlgn="base"/>
            <a:r>
              <a:rPr lang="en-US" dirty="0"/>
              <a:t>PRACE and EGI, using x509 certs</a:t>
            </a:r>
          </a:p>
          <a:p>
            <a:pPr lvl="1" fontAlgn="base"/>
            <a:r>
              <a:rPr lang="en-US" dirty="0"/>
              <a:t>government spaces (for instance using STORK)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provide a </a:t>
            </a:r>
            <a:r>
              <a:rPr lang="en-US" b="1" dirty="0"/>
              <a:t>model for implementing pilots</a:t>
            </a:r>
            <a:r>
              <a:rPr lang="en-US" dirty="0"/>
              <a:t>:</a:t>
            </a:r>
          </a:p>
          <a:p>
            <a:pPr lvl="1" fontAlgn="base"/>
            <a:r>
              <a:rPr lang="en-US" dirty="0"/>
              <a:t>on Attribute Authorities, and</a:t>
            </a:r>
          </a:p>
          <a:p>
            <a:pPr lvl="1" fontAlgn="base"/>
            <a:r>
              <a:rPr lang="en-US" dirty="0"/>
              <a:t>on Token Translation Services.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JRA1.4 Models for implementing Attribute Providers and Token Translation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01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AAs for </a:t>
            </a:r>
            <a:r>
              <a:rPr lang="en-US" b="1" dirty="0" err="1"/>
              <a:t>authorisation</a:t>
            </a:r>
            <a:r>
              <a:rPr lang="en-US" dirty="0"/>
              <a:t>:</a:t>
            </a:r>
          </a:p>
          <a:p>
            <a:pPr lvl="1" fontAlgn="base"/>
            <a:r>
              <a:rPr lang="en-US" dirty="0"/>
              <a:t>Compare different existing technologies to implement AAs, for instance: Grouper/</a:t>
            </a:r>
            <a:r>
              <a:rPr lang="en-US" dirty="0" err="1"/>
              <a:t>COmanage</a:t>
            </a:r>
            <a:r>
              <a:rPr lang="en-US" dirty="0"/>
              <a:t>, </a:t>
            </a:r>
            <a:r>
              <a:rPr lang="en-US" dirty="0" err="1"/>
              <a:t>Perun</a:t>
            </a:r>
            <a:r>
              <a:rPr lang="en-US" dirty="0"/>
              <a:t>, </a:t>
            </a:r>
            <a:r>
              <a:rPr lang="en-US" dirty="0" err="1"/>
              <a:t>Hexxa</a:t>
            </a:r>
            <a:r>
              <a:rPr lang="en-US" dirty="0"/>
              <a:t>, VOMS-SAML</a:t>
            </a:r>
          </a:p>
          <a:p>
            <a:pPr lvl="1" fontAlgn="base"/>
            <a:r>
              <a:rPr lang="en-US" dirty="0"/>
              <a:t>Assess the existing AA in federated environments (mostly based on SAML) and identify the Missing features in respect with the guidelines for AAs developed within EGI</a:t>
            </a:r>
          </a:p>
          <a:p>
            <a:pPr lvl="1" fontAlgn="base"/>
            <a:r>
              <a:rPr lang="en-US" dirty="0"/>
              <a:t>Model and identify possible solutions to overtake existing technical limitations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b="1" dirty="0"/>
              <a:t>Token Translation Services</a:t>
            </a:r>
            <a:r>
              <a:rPr lang="en-US" dirty="0"/>
              <a:t>: model real use-cases based on needs from JRA1.1</a:t>
            </a:r>
          </a:p>
          <a:p>
            <a:pPr lvl="1" fontAlgn="base"/>
            <a:r>
              <a:rPr lang="en-US" dirty="0"/>
              <a:t>Investigate different existing solutions for TTS, for instance: TCS (to release user certificates after a federated login) and the use of Science Gateways (to broker the access to different services), </a:t>
            </a:r>
            <a:r>
              <a:rPr lang="en-US" dirty="0" err="1"/>
              <a:t>OpenID</a:t>
            </a:r>
            <a:r>
              <a:rPr lang="en-US" dirty="0"/>
              <a:t>-SAML gateway.</a:t>
            </a:r>
          </a:p>
          <a:p>
            <a:pPr lvl="1" fontAlgn="base"/>
            <a:r>
              <a:rPr lang="en-US" dirty="0"/>
              <a:t>Open the investigation to new schemas used in different contexts (like OAuth2 used in the social world).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JRA1.4: Main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022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Provide a </a:t>
            </a:r>
            <a:r>
              <a:rPr lang="en-US" b="1" dirty="0"/>
              <a:t>detailed report </a:t>
            </a:r>
            <a:r>
              <a:rPr lang="en-US" dirty="0"/>
              <a:t>which will include:</a:t>
            </a:r>
          </a:p>
          <a:p>
            <a:pPr lvl="1" fontAlgn="base"/>
            <a:r>
              <a:rPr lang="en-US" dirty="0"/>
              <a:t>Comparison of different technical solutions (with strengths and weaknesses) to integrate different communities in existing federations</a:t>
            </a:r>
          </a:p>
          <a:p>
            <a:pPr lvl="1" fontAlgn="base"/>
            <a:r>
              <a:rPr lang="en-US" dirty="0"/>
              <a:t>Guidelines about how to manage </a:t>
            </a:r>
            <a:r>
              <a:rPr lang="en-US" dirty="0" err="1"/>
              <a:t>authorisation</a:t>
            </a:r>
            <a:r>
              <a:rPr lang="en-US" dirty="0"/>
              <a:t> leveraging AAs</a:t>
            </a:r>
          </a:p>
          <a:p>
            <a:pPr lvl="1" fontAlgn="base"/>
            <a:r>
              <a:rPr lang="en-US" dirty="0"/>
              <a:t>Opportunities and critical aspects in using TTS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b="1" dirty="0"/>
              <a:t>Follow-up and support </a:t>
            </a:r>
            <a:r>
              <a:rPr lang="en-US" dirty="0"/>
              <a:t>to </a:t>
            </a:r>
            <a:r>
              <a:rPr lang="en-US" b="1" dirty="0" err="1"/>
              <a:t>PoC</a:t>
            </a:r>
            <a:r>
              <a:rPr lang="en-US" b="1" dirty="0"/>
              <a:t> and piloting </a:t>
            </a:r>
            <a:r>
              <a:rPr lang="en-US" dirty="0"/>
              <a:t>activities to prove designed architectures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JRA1.4: Main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365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JRA1.4: Time plan - chart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4" y="1798266"/>
            <a:ext cx="11802833" cy="38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4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AA for </a:t>
            </a:r>
            <a:r>
              <a:rPr lang="en-US" b="1" dirty="0" err="1"/>
              <a:t>Authorisation</a:t>
            </a:r>
            <a:r>
              <a:rPr lang="en-US" dirty="0"/>
              <a:t>: M9 (201601)</a:t>
            </a:r>
            <a:endParaRPr lang="en-US" b="1" dirty="0"/>
          </a:p>
          <a:p>
            <a:pPr fontAlgn="base"/>
            <a:r>
              <a:rPr lang="en-US" b="1" dirty="0"/>
              <a:t>TTS to bridge different AAI systems</a:t>
            </a:r>
            <a:r>
              <a:rPr lang="en-US" dirty="0"/>
              <a:t>: M10 (201602)</a:t>
            </a:r>
            <a:endParaRPr lang="en-US" b="1" dirty="0"/>
          </a:p>
          <a:p>
            <a:pPr fontAlgn="base"/>
            <a:r>
              <a:rPr lang="en-US" b="1" dirty="0"/>
              <a:t>MJRA1.3 Design for the integration of an Attribute Management tool</a:t>
            </a:r>
          </a:p>
          <a:p>
            <a:pPr lvl="1" fontAlgn="base"/>
            <a:r>
              <a:rPr lang="en-US" dirty="0"/>
              <a:t>Table of Contents: M3 (201507)</a:t>
            </a:r>
          </a:p>
          <a:p>
            <a:pPr lvl="1" fontAlgn="base"/>
            <a:r>
              <a:rPr lang="en-US" dirty="0"/>
              <a:t>1st Draft: M6 (201510)</a:t>
            </a:r>
          </a:p>
          <a:p>
            <a:pPr lvl="1" fontAlgn="base"/>
            <a:r>
              <a:rPr lang="en-US" dirty="0"/>
              <a:t>2nd Draft: M9 (201601)</a:t>
            </a:r>
          </a:p>
          <a:p>
            <a:pPr lvl="1" fontAlgn="base"/>
            <a:r>
              <a:rPr lang="en-US" dirty="0"/>
              <a:t>Release: M12 (201604)</a:t>
            </a:r>
          </a:p>
          <a:p>
            <a:pPr fontAlgn="base"/>
            <a:r>
              <a:rPr lang="en-US" b="1" dirty="0"/>
              <a:t>Follow-up of piloting activities</a:t>
            </a:r>
            <a:r>
              <a:rPr lang="en-US" dirty="0"/>
              <a:t>: M24 (201704)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JRA1.4: Time plan – main milestones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69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 smtClean="0"/>
              <a:t>Mailing list: </a:t>
            </a:r>
            <a:r>
              <a:rPr lang="en-US" b="1" dirty="0" smtClean="0">
                <a:hlinkClick r:id="rId2"/>
              </a:rPr>
              <a:t>aarc-jra1@terena.org</a:t>
            </a:r>
            <a:endParaRPr lang="en-US" b="1" dirty="0" smtClean="0"/>
          </a:p>
          <a:p>
            <a:pPr fontAlgn="base"/>
            <a:r>
              <a:rPr lang="en-US" b="1" dirty="0" smtClean="0"/>
              <a:t>Deliverables / Milestones editing:</a:t>
            </a:r>
          </a:p>
          <a:p>
            <a:pPr lvl="1" fontAlgn="base"/>
            <a:r>
              <a:rPr lang="en-US" b="1" dirty="0" smtClean="0"/>
              <a:t>Google docs</a:t>
            </a:r>
          </a:p>
          <a:p>
            <a:pPr lvl="1" fontAlgn="base"/>
            <a:r>
              <a:rPr lang="en-US" b="1" dirty="0" smtClean="0"/>
              <a:t>Final version should be transferred to Word document</a:t>
            </a:r>
            <a:endParaRPr lang="el-GR" b="1" dirty="0" smtClean="0"/>
          </a:p>
          <a:p>
            <a:pPr fontAlgn="base"/>
            <a:r>
              <a:rPr lang="en-US" b="1" dirty="0" smtClean="0"/>
              <a:t>Biweekly video conferences</a:t>
            </a:r>
          </a:p>
          <a:p>
            <a:pPr lvl="1" fontAlgn="base"/>
            <a:r>
              <a:rPr lang="en-US" b="1" dirty="0" smtClean="0"/>
              <a:t>Every other Friday at 09:00 CE(S)T</a:t>
            </a:r>
          </a:p>
          <a:p>
            <a:pPr lvl="1" fontAlgn="base"/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webconf.vc.dfn.de/aarc-jra1</a:t>
            </a:r>
            <a:r>
              <a:rPr lang="en-US" u="sng" dirty="0" smtClean="0"/>
              <a:t> (?)</a:t>
            </a:r>
          </a:p>
          <a:p>
            <a:pPr lvl="1" fontAlgn="base"/>
            <a:r>
              <a:rPr lang="en-US" b="1" dirty="0" smtClean="0"/>
              <a:t>Next call: 19/6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 in JRA1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707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skanct@grnet.gr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 Tasks &amp; Partners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1352"/>
              </p:ext>
            </p:extLst>
          </p:nvPr>
        </p:nvGraphicFramePr>
        <p:xfrm>
          <a:off x="126124" y="2050777"/>
          <a:ext cx="11887200" cy="4361196"/>
        </p:xfrm>
        <a:graphic>
          <a:graphicData uri="http://schemas.openxmlformats.org/drawingml/2006/table">
            <a:tbl>
              <a:tblPr/>
              <a:tblGrid>
                <a:gridCol w="982097"/>
                <a:gridCol w="4272760"/>
                <a:gridCol w="1498768"/>
                <a:gridCol w="824579"/>
                <a:gridCol w="4308996"/>
              </a:tblGrid>
              <a:tr h="4682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Task</a:t>
                      </a:r>
                      <a:endParaRPr lang="en-US" sz="16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Task name</a:t>
                      </a:r>
                      <a:endParaRPr lang="en-US" sz="16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# Partners</a:t>
                      </a:r>
                      <a:endParaRPr lang="en-US" sz="16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PMs</a:t>
                      </a:r>
                      <a:endParaRPr lang="en-US" sz="16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JRA1.0</a:t>
                      </a:r>
                      <a:endParaRPr lang="en-US" sz="16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Work package leadership</a:t>
                      </a:r>
                      <a:endParaRPr lang="en-US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(Leader: Christos Kanellopoulos - GRNET)</a:t>
                      </a:r>
                      <a:endParaRPr lang="en-US" sz="1400" b="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lang="en-US" sz="14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lang="en-US" sz="14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GRNET (5)</a:t>
                      </a:r>
                      <a:endParaRPr lang="en-US" sz="14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JRA1.1</a:t>
                      </a:r>
                      <a:endParaRPr lang="en-US" sz="16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Requirement analysis</a:t>
                      </a:r>
                      <a:endParaRPr lang="en-US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(Leader: Peter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Solagna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EGI.eu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 </a:t>
                      </a:r>
                      <a:endParaRPr lang="en-US" sz="1400" b="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lang="en-US" sz="14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14.5</a:t>
                      </a:r>
                      <a:endParaRPr lang="en-US" sz="14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GRNET (2), SURFNET (0.5), LIBER (1), MZK (2),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EGI (3)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KIT (2), GARR (2), CSC (2)</a:t>
                      </a:r>
                      <a:endParaRPr lang="en-US" sz="14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JRA1.2</a:t>
                      </a:r>
                      <a:endParaRPr lang="en-US" sz="16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Blueprint architectures </a:t>
                      </a:r>
                      <a:endParaRPr lang="en-US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(Leader: Marcus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Hardt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- KIT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lang="en-US" sz="1400" b="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lang="en-US" sz="14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lang="en-US" sz="14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GRNET (4), SURFNET (0.5), SURFNET (3), EGI (3), PSNC (2),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KIT (5)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DAASI (2), STFC (1.5), JUELICH (1), CESNET (3)</a:t>
                      </a:r>
                      <a:endParaRPr lang="en-US" sz="14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JRA1.3</a:t>
                      </a:r>
                      <a:endParaRPr lang="en-US" sz="16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Models for supporting guest identities</a:t>
                      </a:r>
                      <a:endParaRPr lang="en-US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(Leader: Jens Jensen - STFC)</a:t>
                      </a:r>
                      <a:endParaRPr lang="en-US" sz="1400" b="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lang="en-US" sz="14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lang="en-US" sz="14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GRNET (2), PSNC (1), DAASI (2), GAAR (2)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STFC (3)</a:t>
                      </a:r>
                      <a:endParaRPr lang="en-US" sz="14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9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JRA1.4</a:t>
                      </a:r>
                      <a:endParaRPr lang="en-US" sz="16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Models for implementing Attribute Providers and Token Translation Services</a:t>
                      </a:r>
                      <a:endParaRPr lang="en-US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(Leader: Andrea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Biancini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- GARR)</a:t>
                      </a:r>
                      <a:endParaRPr lang="en-US" sz="1400" b="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lang="en-US" sz="14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21.5</a:t>
                      </a:r>
                      <a:endParaRPr lang="en-US" sz="140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GRNET (2), EGI (3), PSNC (3), KIT (1), DAASI (2),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GAAR (3)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STFC (1.5), JUELICH (2), CESNET (3)</a:t>
                      </a:r>
                      <a:endParaRPr lang="en-US" sz="1400" dirty="0">
                        <a:effectLst/>
                      </a:endParaRPr>
                    </a:p>
                  </a:txBody>
                  <a:tcPr marL="117053" marR="117053" marT="117053" marB="117053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062" y="1400212"/>
            <a:ext cx="173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Partners: 13</a:t>
            </a:r>
          </a:p>
          <a:p>
            <a:r>
              <a:rPr lang="en-US" dirty="0" smtClean="0"/>
              <a:t># of PMs: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 and Milestones</a:t>
            </a:r>
            <a:endParaRPr lang="en-GB" dirty="0">
              <a:solidFill>
                <a:srgbClr val="F6791C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62754"/>
              </p:ext>
            </p:extLst>
          </p:nvPr>
        </p:nvGraphicFramePr>
        <p:xfrm>
          <a:off x="570620" y="3448930"/>
          <a:ext cx="10909300" cy="2947140"/>
        </p:xfrm>
        <a:graphic>
          <a:graphicData uri="http://schemas.openxmlformats.org/drawingml/2006/table">
            <a:tbl>
              <a:tblPr/>
              <a:tblGrid>
                <a:gridCol w="1349125"/>
                <a:gridCol w="1407276"/>
                <a:gridCol w="6082691"/>
                <a:gridCol w="2070208"/>
              </a:tblGrid>
              <a:tr h="4210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DEL/MS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Month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Responsible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❖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DJRA1.1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04 (201508)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Analysis of user-community requirements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EGI.eu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E69138"/>
                          </a:solidFill>
                          <a:effectLst/>
                          <a:latin typeface="Arial" charset="0"/>
                        </a:rPr>
                        <a:t>❖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MJRA1.1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08 (201512)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Existing AAI and available technologies for federated access.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EGI.eu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E69138"/>
                          </a:solidFill>
                          <a:effectLst/>
                          <a:latin typeface="Arial" charset="0"/>
                        </a:rPr>
                        <a:t>❖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MJRA1.2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 (201604)</a:t>
                      </a:r>
                      <a:endParaRPr lang="en-US" sz="1200" dirty="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Design for deploying solutions for "Guest Identities"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STFC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E69138"/>
                          </a:solidFill>
                          <a:effectLst/>
                          <a:latin typeface="Arial" charset="0"/>
                        </a:rPr>
                        <a:t>❖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MJRA1.3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 (201604)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Design for the integration of an Attribute Management tool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GARR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E69138"/>
                          </a:solidFill>
                          <a:effectLst/>
                          <a:latin typeface="Arial" charset="0"/>
                        </a:rPr>
                        <a:t>❖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MJRA1.4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 (201607)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First Draft of the blueprint architecture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KIT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❖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DJRA1.2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 (201704)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Blueprint architectures</a:t>
                      </a:r>
                      <a:endParaRPr lang="en-US" sz="120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KIT</a:t>
                      </a:r>
                      <a:endParaRPr lang="en-US" sz="1200" dirty="0">
                        <a:effectLst/>
                      </a:endParaRPr>
                    </a:p>
                  </a:txBody>
                  <a:tcPr marL="116304" marR="116304" marT="116304" marB="116304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70620" y="33126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40" y="919041"/>
            <a:ext cx="11022290" cy="26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74" y="1502977"/>
            <a:ext cx="8014759" cy="46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 Tasks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JRA1.1 Requirement Analysis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9683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Collect information about the authentication and </a:t>
            </a:r>
            <a:r>
              <a:rPr lang="en-US" dirty="0" err="1"/>
              <a:t>authorisation</a:t>
            </a:r>
            <a:r>
              <a:rPr lang="en-US" dirty="0"/>
              <a:t> technologies used by the different e-Infrastructures, research infrastructures, libraries and educational service providers and identify the existing gaps that prevent their interoperability. </a:t>
            </a:r>
          </a:p>
          <a:p>
            <a:pPr fontAlgn="base"/>
            <a:r>
              <a:rPr lang="en-US" dirty="0"/>
              <a:t>Collect a broad set of requirements based on the final users use cases, their workflow and their existing services and AAI solutions.</a:t>
            </a:r>
          </a:p>
          <a:p>
            <a:pPr fontAlgn="base"/>
            <a:r>
              <a:rPr lang="en-US" dirty="0"/>
              <a:t>Analyze the current level of penetration of AAI technologies within the research and education communities, to highlight the gaps and the barriers that prevent a wider adoption</a:t>
            </a:r>
          </a:p>
          <a:p>
            <a:pPr fontAlgn="base"/>
            <a:r>
              <a:rPr lang="en-US" dirty="0"/>
              <a:t>Explore the use cases for cross-domain collaborations: commercial services and e-</a:t>
            </a:r>
            <a:r>
              <a:rPr lang="en-US" dirty="0" err="1"/>
              <a:t>goverment</a:t>
            </a:r>
            <a:r>
              <a:rPr lang="en-US" dirty="0"/>
              <a:t> initiatives</a:t>
            </a:r>
          </a:p>
          <a:p>
            <a:pPr fontAlgn="base"/>
            <a:r>
              <a:rPr lang="en-US" dirty="0"/>
              <a:t>Determine the maturity level and portability of the solutions enabling non-Web SSO, which is important when access to computing and storage services in several e-Infrastructures and cloud is considered.</a:t>
            </a:r>
          </a:p>
          <a:p>
            <a:pPr fontAlgn="base"/>
            <a:r>
              <a:rPr lang="en-US" dirty="0"/>
              <a:t>Identify common patterns in the requirements and use cases, and prioritize them for the rest of JRA1 </a:t>
            </a: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JRA1.1 Requirement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sources of requirements will be:</a:t>
            </a:r>
            <a:endParaRPr lang="en-US" dirty="0"/>
          </a:p>
          <a:p>
            <a:pPr lvl="1" fontAlgn="base">
              <a:lnSpc>
                <a:spcPct val="150000"/>
              </a:lnSpc>
            </a:pPr>
            <a:r>
              <a:rPr lang="en-US" sz="2200" dirty="0" smtClean="0"/>
              <a:t>Initiatives carried out in the recent past (FIM4R, </a:t>
            </a:r>
            <a:r>
              <a:rPr lang="en-US" sz="2200" dirty="0" err="1" smtClean="0"/>
              <a:t>Terena</a:t>
            </a:r>
            <a:r>
              <a:rPr lang="en-US" sz="2200" dirty="0" smtClean="0"/>
              <a:t> AAI Study, GN3plus </a:t>
            </a:r>
            <a:r>
              <a:rPr lang="en-US" sz="2200" dirty="0" err="1" smtClean="0"/>
              <a:t>etc</a:t>
            </a:r>
            <a:r>
              <a:rPr lang="en-US" sz="2200" dirty="0" smtClean="0"/>
              <a:t>)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E</a:t>
            </a:r>
            <a:r>
              <a:rPr lang="en-US" sz="2200" dirty="0" smtClean="0"/>
              <a:t>-infrastructure </a:t>
            </a:r>
            <a:r>
              <a:rPr lang="en-US" sz="2200" dirty="0"/>
              <a:t>service providers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Research infrastructures (e.g. ESFRIs) with a mature plan/architecture for managing AAI within their community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Research infrastructures still in an early development of their AAI strategy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User communities users of e-infrastructures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Open data and citizen scientists use cases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Libraries and </a:t>
            </a:r>
            <a:r>
              <a:rPr lang="en-US" sz="2200" dirty="0" smtClean="0"/>
              <a:t>education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JRA1.1: Source of </a:t>
            </a:r>
            <a:r>
              <a:rPr lang="en-GB" dirty="0" smtClean="0"/>
              <a:t>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main areas of investigation for the requirements will be:</a:t>
            </a:r>
            <a:endParaRPr lang="en-US" dirty="0"/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Identity providers or identity federations that are already used by the communities and need to be integrated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Support for guest identities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AAI technologies being used to access services or to manage collaborations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Use cases for the support of a differentiated level of assurance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Support for advanced use cases that goes beyond simple user authentication, for example command-line access or delegation.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Interoperability between e-infrastructures/service providers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/>
              <a:t>Barriers/difficulties, or in general experience, in using existing </a:t>
            </a:r>
            <a:r>
              <a:rPr lang="en-US" sz="2200" dirty="0" err="1"/>
              <a:t>IdP</a:t>
            </a:r>
            <a:r>
              <a:rPr lang="en-US" sz="2200" dirty="0"/>
              <a:t> federations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JRA1.1: </a:t>
            </a:r>
            <a:r>
              <a:rPr lang="en-GB" dirty="0" smtClean="0"/>
              <a:t>Main </a:t>
            </a:r>
            <a:r>
              <a:rPr lang="en-GB" dirty="0" smtClean="0"/>
              <a:t>areas of investigation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5321</TotalTime>
  <Words>1710</Words>
  <Application>Microsoft Macintosh PowerPoint</Application>
  <PresentationFormat>Widescreen</PresentationFormat>
  <Paragraphs>264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Verdana</vt:lpstr>
      <vt:lpstr>Arial</vt:lpstr>
      <vt:lpstr>GEANT Association</vt:lpstr>
      <vt:lpstr>PowerPoint Presentation</vt:lpstr>
      <vt:lpstr>JRA1 Architecture for an integrated and interoperable AAI</vt:lpstr>
      <vt:lpstr>JRA1 Tasks &amp; Partners</vt:lpstr>
      <vt:lpstr>Deliverables and Milestones</vt:lpstr>
      <vt:lpstr>PowerPoint Presentation</vt:lpstr>
      <vt:lpstr>JRA1 Tasks</vt:lpstr>
      <vt:lpstr>JRA1.1 Requirement Analysis</vt:lpstr>
      <vt:lpstr>JRA1.1: Source of requirements</vt:lpstr>
      <vt:lpstr>JRA1.1: Main areas of investigation</vt:lpstr>
      <vt:lpstr>JRA1.1 Links with other projects</vt:lpstr>
      <vt:lpstr>JRA1.1 Time plan</vt:lpstr>
      <vt:lpstr>JRA1 Tasks</vt:lpstr>
      <vt:lpstr>JRA1.2 Blueprint Architectures</vt:lpstr>
      <vt:lpstr>JRA1.2: Time plan</vt:lpstr>
      <vt:lpstr>JRA1.2: Time plan</vt:lpstr>
      <vt:lpstr>JRA1 Tasks</vt:lpstr>
      <vt:lpstr>JRA1.3 Models for supporting guest identities</vt:lpstr>
      <vt:lpstr>JRA1.3: Time plan</vt:lpstr>
      <vt:lpstr>JRA1 Tasks</vt:lpstr>
      <vt:lpstr>JRA1.4 Models for implementing Attribute Providers and Token Translation Services</vt:lpstr>
      <vt:lpstr>JRA1.4: Main activities</vt:lpstr>
      <vt:lpstr>JRA1.4: Main activities</vt:lpstr>
      <vt:lpstr>JRA1.4: Time plan - chart</vt:lpstr>
      <vt:lpstr>JRA1.4: Time plan – main milestones</vt:lpstr>
      <vt:lpstr>Collaboration in JRA1</vt:lpstr>
      <vt:lpstr>PowerPoint Presentation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Christos Kanellopoulos</cp:lastModifiedBy>
  <cp:revision>128</cp:revision>
  <cp:lastPrinted>2015-05-01T10:30:08Z</cp:lastPrinted>
  <dcterms:created xsi:type="dcterms:W3CDTF">2015-04-29T14:13:57Z</dcterms:created>
  <dcterms:modified xsi:type="dcterms:W3CDTF">2015-06-02T22:27:14Z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