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34"/>
  </p:notesMasterIdLst>
  <p:sldIdLst>
    <p:sldId id="283" r:id="rId5"/>
    <p:sldId id="302" r:id="rId6"/>
    <p:sldId id="339" r:id="rId7"/>
    <p:sldId id="319" r:id="rId8"/>
    <p:sldId id="324" r:id="rId9"/>
    <p:sldId id="320" r:id="rId10"/>
    <p:sldId id="321" r:id="rId11"/>
    <p:sldId id="326" r:id="rId12"/>
    <p:sldId id="327" r:id="rId13"/>
    <p:sldId id="328" r:id="rId14"/>
    <p:sldId id="329" r:id="rId15"/>
    <p:sldId id="322" r:id="rId16"/>
    <p:sldId id="337" r:id="rId17"/>
    <p:sldId id="325" r:id="rId18"/>
    <p:sldId id="338" r:id="rId19"/>
    <p:sldId id="340" r:id="rId20"/>
    <p:sldId id="341" r:id="rId21"/>
    <p:sldId id="343" r:id="rId22"/>
    <p:sldId id="344" r:id="rId23"/>
    <p:sldId id="342" r:id="rId24"/>
    <p:sldId id="330" r:id="rId25"/>
    <p:sldId id="331" r:id="rId26"/>
    <p:sldId id="332" r:id="rId27"/>
    <p:sldId id="333" r:id="rId28"/>
    <p:sldId id="334" r:id="rId29"/>
    <p:sldId id="335" r:id="rId30"/>
    <p:sldId id="336" r:id="rId31"/>
    <p:sldId id="345" r:id="rId32"/>
    <p:sldId id="318" r:id="rId33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E842"/>
    <a:srgbClr val="C9FF47"/>
    <a:srgbClr val="1F3A69"/>
    <a:srgbClr val="1F3A5E"/>
    <a:srgbClr val="F6791C"/>
    <a:srgbClr val="003F5E"/>
    <a:srgbClr val="F57B20"/>
    <a:srgbClr val="F57A1E"/>
    <a:srgbClr val="013F5E"/>
    <a:srgbClr val="003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03" autoAdjust="0"/>
    <p:restoredTop sz="96291"/>
  </p:normalViewPr>
  <p:slideViewPr>
    <p:cSldViewPr snapToGrid="0">
      <p:cViewPr varScale="1">
        <p:scale>
          <a:sx n="127" d="100"/>
          <a:sy n="127" d="100"/>
        </p:scale>
        <p:origin x="-1192" y="-11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9" Type="http://schemas.openxmlformats.org/officeDocument/2006/relationships/slide" Target="slides/slide5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3" Type="http://schemas.openxmlformats.org/officeDocument/2006/relationships/slide" Target="slides/slide29.xml"/><Relationship Id="rId34" Type="http://schemas.openxmlformats.org/officeDocument/2006/relationships/notesMaster" Target="notesMasters/notes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1D8A83-A817-41E3-A602-3B517E18334E}" type="datetimeFigureOut">
              <a:rPr lang="en-GB" smtClean="0"/>
              <a:t>10/30/15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BC110B-1C27-4A5B-8007-E6BF4BB6C5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726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 userDrawn="1"/>
        </p:nvSpPr>
        <p:spPr>
          <a:xfrm>
            <a:off x="0" y="0"/>
            <a:ext cx="1219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930193" y="3625010"/>
            <a:ext cx="5096933" cy="375289"/>
          </a:xfrm>
        </p:spPr>
        <p:txBody>
          <a:bodyPr>
            <a:normAutofit/>
          </a:bodyPr>
          <a:lstStyle>
            <a:lvl1pPr marL="0" indent="0">
              <a:buNone/>
              <a:defRPr sz="2000" b="1" baseline="0"/>
            </a:lvl1pPr>
          </a:lstStyle>
          <a:p>
            <a:pPr lvl="0"/>
            <a:r>
              <a:rPr lang="en-US" dirty="0" smtClean="0"/>
              <a:t>Presenter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930193" y="5484095"/>
            <a:ext cx="5003270" cy="436340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Event, Location</a:t>
            </a:r>
            <a:endParaRPr lang="en-GB" dirty="0"/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930193" y="2804347"/>
            <a:ext cx="5012795" cy="503459"/>
          </a:xfrm>
        </p:spPr>
        <p:txBody>
          <a:bodyPr>
            <a:normAutofit/>
          </a:bodyPr>
          <a:lstStyle>
            <a:lvl1pPr marL="0" indent="0">
              <a:buNone/>
              <a:defRPr sz="1950">
                <a:solidFill>
                  <a:srgbClr val="F6791C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930193" y="2398309"/>
            <a:ext cx="5012795" cy="473242"/>
          </a:xfrm>
        </p:spPr>
        <p:txBody>
          <a:bodyPr>
            <a:noAutofit/>
          </a:bodyPr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 dirty="0" smtClean="0"/>
              <a:t>Title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8" hasCustomPrompt="1"/>
          </p:nvPr>
        </p:nvSpPr>
        <p:spPr>
          <a:xfrm>
            <a:off x="930193" y="5785333"/>
            <a:ext cx="5003270" cy="428319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</a:lstStyle>
          <a:p>
            <a:pPr lvl="0"/>
            <a:r>
              <a:rPr lang="en-US" dirty="0" smtClean="0"/>
              <a:t>Date</a:t>
            </a:r>
            <a:endParaRPr lang="en-GB" dirty="0"/>
          </a:p>
        </p:txBody>
      </p:sp>
      <p:sp>
        <p:nvSpPr>
          <p:cNvPr id="16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930193" y="3947187"/>
            <a:ext cx="5096933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Project, AARC (if applicable)</a:t>
            </a:r>
          </a:p>
        </p:txBody>
      </p:sp>
      <p:sp>
        <p:nvSpPr>
          <p:cNvPr id="18" name="Text Placeholder 4"/>
          <p:cNvSpPr>
            <a:spLocks noGrp="1"/>
          </p:cNvSpPr>
          <p:nvPr>
            <p:ph type="body" sz="quarter" idx="20" hasCustomPrompt="1"/>
          </p:nvPr>
        </p:nvSpPr>
        <p:spPr>
          <a:xfrm>
            <a:off x="930193" y="4249758"/>
            <a:ext cx="6613609" cy="347215"/>
          </a:xfrm>
        </p:spPr>
        <p:txBody>
          <a:bodyPr>
            <a:normAutofit/>
          </a:bodyPr>
          <a:lstStyle>
            <a:lvl1pPr marL="0" indent="0">
              <a:buNone/>
              <a:defRPr sz="1800" b="0" baseline="0"/>
            </a:lvl1pPr>
          </a:lstStyle>
          <a:p>
            <a:pPr lvl="0"/>
            <a:r>
              <a:rPr lang="en-US" dirty="0" smtClean="0"/>
              <a:t>Role in Organisation, Organisation Name (if Applicable)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21" hasCustomPrompt="1"/>
          </p:nvPr>
        </p:nvSpPr>
        <p:spPr>
          <a:xfrm>
            <a:off x="1115094" y="4765918"/>
            <a:ext cx="914400" cy="190399"/>
          </a:xfrm>
        </p:spPr>
        <p:txBody>
          <a:bodyPr>
            <a:normAutofit/>
          </a:bodyPr>
          <a:lstStyle>
            <a:lvl1pPr marL="0" indent="0">
              <a:buNone/>
              <a:defRPr sz="600"/>
            </a:lvl1pPr>
          </a:lstStyle>
          <a:p>
            <a:pPr lvl="0"/>
            <a:r>
              <a:rPr lang="en-US" dirty="0" smtClean="0"/>
              <a:t>Logo (optional)</a:t>
            </a:r>
            <a:endParaRPr lang="en-GB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269" y="-42332"/>
            <a:ext cx="3292440" cy="694266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3262" y="480622"/>
            <a:ext cx="1112082" cy="1339714"/>
          </a:xfrm>
          <a:prstGeom prst="rect">
            <a:avLst/>
          </a:prstGeom>
        </p:spPr>
      </p:pic>
      <p:sp>
        <p:nvSpPr>
          <p:cNvPr id="23" name="TextBox 22"/>
          <p:cNvSpPr txBox="1"/>
          <p:nvPr userDrawn="1"/>
        </p:nvSpPr>
        <p:spPr>
          <a:xfrm>
            <a:off x="2114200" y="927798"/>
            <a:ext cx="5939428" cy="3539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700" dirty="0" smtClean="0">
                <a:solidFill>
                  <a:srgbClr val="003F5E"/>
                </a:solidFill>
              </a:rPr>
              <a:t>Authentication and Authorisation for Research and Collaboration</a:t>
            </a:r>
            <a:endParaRPr lang="en-GB" sz="1700" dirty="0">
              <a:solidFill>
                <a:srgbClr val="003F5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4422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1716838"/>
            <a:ext cx="4629150" cy="4144217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716837"/>
            <a:ext cx="3236119" cy="4152155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188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yle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extBox 1"/>
          <p:cNvSpPr txBox="1"/>
          <p:nvPr userDrawn="1"/>
        </p:nvSpPr>
        <p:spPr>
          <a:xfrm>
            <a:off x="489287" y="304803"/>
            <a:ext cx="36253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800" b="1" dirty="0" smtClean="0">
                <a:solidFill>
                  <a:srgbClr val="003F5D"/>
                </a:solidFill>
              </a:rPr>
              <a:t>Style</a:t>
            </a:r>
            <a:r>
              <a:rPr lang="en-GB" sz="1800" b="1" baseline="0" dirty="0" smtClean="0">
                <a:solidFill>
                  <a:srgbClr val="003F5D"/>
                </a:solidFill>
              </a:rPr>
              <a:t> Guide</a:t>
            </a:r>
          </a:p>
          <a:p>
            <a:r>
              <a:rPr lang="en-GB" sz="1800" baseline="0" dirty="0" smtClean="0">
                <a:solidFill>
                  <a:srgbClr val="F57A1E"/>
                </a:solidFill>
              </a:rPr>
              <a:t>A Guide to Using the AARC Template</a:t>
            </a:r>
            <a:endParaRPr lang="en-GB" sz="1800" dirty="0">
              <a:solidFill>
                <a:srgbClr val="F57A1E"/>
              </a:solidFill>
            </a:endParaRPr>
          </a:p>
        </p:txBody>
      </p:sp>
      <p:sp>
        <p:nvSpPr>
          <p:cNvPr id="4" name="TextBox 3"/>
          <p:cNvSpPr txBox="1"/>
          <p:nvPr userDrawn="1"/>
        </p:nvSpPr>
        <p:spPr>
          <a:xfrm>
            <a:off x="585275" y="2025770"/>
            <a:ext cx="7612243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dirty="0" smtClean="0">
                <a:solidFill>
                  <a:srgbClr val="003F5D"/>
                </a:solidFill>
              </a:rPr>
              <a:t>This template is to</a:t>
            </a:r>
            <a:r>
              <a:rPr lang="en-GB" sz="1800" baseline="0" dirty="0" smtClean="0">
                <a:solidFill>
                  <a:srgbClr val="003F5D"/>
                </a:solidFill>
              </a:rPr>
              <a:t> present information on behalf of the AARC Project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Font is Calibri and will auto-size. Avoid using a font size less than 18pt.  Main font colour is Teal, </a:t>
            </a:r>
            <a:r>
              <a:rPr lang="en-GB" sz="1800" baseline="0" dirty="0" smtClean="0">
                <a:solidFill>
                  <a:srgbClr val="F57B20"/>
                </a:solidFill>
              </a:rPr>
              <a:t>highlight colour is Orange and should be used sparingly.</a:t>
            </a:r>
            <a:r>
              <a:rPr lang="en-GB" sz="1800" baseline="0" dirty="0" smtClean="0">
                <a:solidFill>
                  <a:srgbClr val="ED1556"/>
                </a:solidFill>
              </a:rPr>
              <a:t> </a:t>
            </a:r>
            <a:r>
              <a:rPr lang="en-GB" sz="1800" baseline="0" dirty="0" smtClean="0">
                <a:solidFill>
                  <a:srgbClr val="003F5D"/>
                </a:solidFill>
              </a:rPr>
              <a:t>If the colours are not shown in PowerPoint use the colour picker to select the correct colour from the logo or these samples</a:t>
            </a: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ED1556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title slide has space for the speaker’s own organisation logo which should be no larger than the main AARC logo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GB" sz="1800" baseline="0" dirty="0" smtClean="0">
              <a:solidFill>
                <a:srgbClr val="003F5D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GB" sz="1800" baseline="0" dirty="0" smtClean="0">
                <a:solidFill>
                  <a:srgbClr val="003F5D"/>
                </a:solidFill>
              </a:rPr>
              <a:t>The end slide includes EU logo, copyright, and funding statement and must be included in any slide packs distributed or printed.</a:t>
            </a:r>
          </a:p>
        </p:txBody>
      </p:sp>
      <p:sp>
        <p:nvSpPr>
          <p:cNvPr id="5" name="Oval 4"/>
          <p:cNvSpPr/>
          <p:nvPr userDrawn="1"/>
        </p:nvSpPr>
        <p:spPr>
          <a:xfrm>
            <a:off x="8167657" y="5560973"/>
            <a:ext cx="545432" cy="529390"/>
          </a:xfrm>
          <a:prstGeom prst="ellipse">
            <a:avLst/>
          </a:prstGeom>
          <a:solidFill>
            <a:srgbClr val="003F5D"/>
          </a:solidFill>
          <a:ln>
            <a:solidFill>
              <a:srgbClr val="003F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9" name="Oval 8"/>
          <p:cNvSpPr/>
          <p:nvPr userDrawn="1"/>
        </p:nvSpPr>
        <p:spPr>
          <a:xfrm>
            <a:off x="7413676" y="5560973"/>
            <a:ext cx="545432" cy="529390"/>
          </a:xfrm>
          <a:prstGeom prst="ellipse">
            <a:avLst/>
          </a:prstGeom>
          <a:solidFill>
            <a:srgbClr val="F6791C"/>
          </a:solidFill>
          <a:ln>
            <a:solidFill>
              <a:srgbClr val="F6791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</p:spTree>
    <p:extLst>
      <p:ext uri="{BB962C8B-B14F-4D97-AF65-F5344CB8AC3E}">
        <p14:creationId xmlns:p14="http://schemas.microsoft.com/office/powerpoint/2010/main" val="31780453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 Slide (Must be include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1" y="3"/>
            <a:ext cx="9144001" cy="6858001"/>
          </a:xfrm>
          <a:prstGeom prst="rect">
            <a:avLst/>
          </a:prstGeom>
          <a:solidFill>
            <a:srgbClr val="003F5E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800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b="30428"/>
          <a:stretch/>
        </p:blipFill>
        <p:spPr>
          <a:xfrm>
            <a:off x="3912801" y="4837092"/>
            <a:ext cx="1038989" cy="785666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1367" y="5966378"/>
            <a:ext cx="325256" cy="29466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2610119" y="2395574"/>
            <a:ext cx="375866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4400" dirty="0" smtClean="0">
                <a:solidFill>
                  <a:schemeClr val="bg1"/>
                </a:solidFill>
              </a:rPr>
              <a:t>Thank you</a:t>
            </a:r>
          </a:p>
          <a:p>
            <a:pPr algn="ctr"/>
            <a:r>
              <a:rPr lang="en-GB" sz="4400" dirty="0" smtClean="0">
                <a:solidFill>
                  <a:srgbClr val="F6791C"/>
                </a:solidFill>
              </a:rPr>
              <a:t>Any</a:t>
            </a:r>
            <a:r>
              <a:rPr lang="en-GB" sz="4400" baseline="0" dirty="0" smtClean="0">
                <a:solidFill>
                  <a:srgbClr val="F6791C"/>
                </a:solidFill>
              </a:rPr>
              <a:t> Questions?</a:t>
            </a:r>
            <a:endParaRPr lang="en-GB" sz="4400" dirty="0">
              <a:solidFill>
                <a:srgbClr val="F6791C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92268" y="-50222"/>
            <a:ext cx="3296182" cy="6950557"/>
          </a:xfrm>
          <a:prstGeom prst="rect">
            <a:avLst/>
          </a:prstGeom>
        </p:spPr>
      </p:pic>
      <p:sp>
        <p:nvSpPr>
          <p:cNvPr id="25" name="Content Placeholder 24"/>
          <p:cNvSpPr>
            <a:spLocks noGrp="1"/>
          </p:cNvSpPr>
          <p:nvPr>
            <p:ph sz="quarter" idx="11" hasCustomPrompt="1"/>
          </p:nvPr>
        </p:nvSpPr>
        <p:spPr>
          <a:xfrm>
            <a:off x="2822375" y="4113541"/>
            <a:ext cx="3334147" cy="37371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Presenter email address</a:t>
            </a:r>
            <a:endParaRPr lang="en-GB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1599349" y="6289306"/>
            <a:ext cx="574929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© GÉANT  on behalf of the AARC project.</a:t>
            </a:r>
          </a:p>
          <a:p>
            <a:pPr algn="ctr"/>
            <a:r>
              <a:rPr lang="en-GB" sz="600" kern="1200" dirty="0" smtClean="0">
                <a:solidFill>
                  <a:schemeClr val="bg1"/>
                </a:solidFill>
                <a:effectLst/>
                <a:latin typeface="+mn-lt"/>
                <a:ea typeface="+mn-ea"/>
                <a:cs typeface="+mn-cs"/>
              </a:rPr>
              <a:t>The work leading to these results has received funding from the European Union’s Horizon 2020 research and innovation programme under Grant Agreement No. 653965 (AARC).</a:t>
            </a:r>
            <a:endParaRPr lang="en-GB" sz="6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955102" y="5591161"/>
            <a:ext cx="138028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</a:rPr>
              <a:t>https://aarc-project.eu</a:t>
            </a:r>
            <a:endParaRPr lang="en-GB" sz="1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23395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200">
                <a:latin typeface="+mn-lt"/>
              </a:defRPr>
            </a:lvl1pPr>
            <a:lvl2pPr>
              <a:defRPr sz="1800">
                <a:solidFill>
                  <a:srgbClr val="004361"/>
                </a:solidFill>
                <a:latin typeface="+mn-lt"/>
              </a:defRPr>
            </a:lvl2pPr>
            <a:lvl3pPr>
              <a:defRPr sz="1800">
                <a:solidFill>
                  <a:srgbClr val="003F5E"/>
                </a:solidFill>
                <a:latin typeface="+mn-lt"/>
              </a:defRPr>
            </a:lvl3pPr>
            <a:lvl4pPr>
              <a:defRPr sz="1800"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1399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825625"/>
            <a:ext cx="4171950" cy="4351338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0877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1953" y="1681163"/>
            <a:ext cx="413623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1951" y="2489205"/>
            <a:ext cx="4164806" cy="37004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9482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6:33 Text Imag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6" y="1524003"/>
            <a:ext cx="5898092" cy="4652963"/>
          </a:xfrm>
        </p:spPr>
        <p:txBody>
          <a:bodyPr/>
          <a:lstStyle>
            <a:lvl1pPr>
              <a:defRPr sz="1500">
                <a:latin typeface="+mn-lt"/>
              </a:defRPr>
            </a:lvl1pPr>
            <a:lvl2pPr>
              <a:defRPr>
                <a:solidFill>
                  <a:srgbClr val="004361"/>
                </a:solidFill>
                <a:latin typeface="+mn-lt"/>
              </a:defRPr>
            </a:lvl2pPr>
            <a:lvl3pPr>
              <a:defRPr>
                <a:solidFill>
                  <a:srgbClr val="003F5E"/>
                </a:solidFill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>
              <a:defRPr/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6239933" y="153246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 userDrawn="1"/>
        </p:nvCxnSpPr>
        <p:spPr>
          <a:xfrm>
            <a:off x="6451594" y="1532467"/>
            <a:ext cx="2" cy="4682066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651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50773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p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2" name="Rectangle 1"/>
          <p:cNvSpPr/>
          <p:nvPr userDrawn="1"/>
        </p:nvSpPr>
        <p:spPr>
          <a:xfrm>
            <a:off x="0" y="1676400"/>
            <a:ext cx="9144000" cy="2165684"/>
          </a:xfrm>
          <a:prstGeom prst="rect">
            <a:avLst/>
          </a:prstGeom>
          <a:solidFill>
            <a:srgbClr val="013F5E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>
          <a:xfrm>
            <a:off x="352930" y="4083050"/>
            <a:ext cx="8406062" cy="2181392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25052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ottom Image Bar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Rectangle 5"/>
          <p:cNvSpPr/>
          <p:nvPr userDrawn="1"/>
        </p:nvSpPr>
        <p:spPr>
          <a:xfrm>
            <a:off x="0" y="3858126"/>
            <a:ext cx="9144000" cy="2165684"/>
          </a:xfrm>
          <a:prstGeom prst="rect">
            <a:avLst/>
          </a:prstGeom>
          <a:solidFill>
            <a:srgbClr val="004361"/>
          </a:solidFill>
          <a:ln>
            <a:solidFill>
              <a:srgbClr val="013F5E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336215" y="1524586"/>
            <a:ext cx="8486943" cy="210093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7252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651518"/>
            <a:ext cx="4629150" cy="4209532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642188"/>
            <a:ext cx="3236119" cy="422680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341735" y="74650"/>
            <a:ext cx="720906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4033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0201" y="203200"/>
            <a:ext cx="6780516" cy="92776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Slide Title</a:t>
            </a:r>
            <a:br>
              <a:rPr lang="en-US" dirty="0" smtClean="0"/>
            </a:br>
            <a:r>
              <a:rPr lang="en-US" dirty="0" smtClean="0"/>
              <a:t>subtitle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3377" y="1439334"/>
            <a:ext cx="8181975" cy="47376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96359" y="6406020"/>
            <a:ext cx="555766" cy="27487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76E6A-F32A-4612-884C-86870357C6B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333377" y="6406020"/>
            <a:ext cx="8456062" cy="7229"/>
          </a:xfrm>
          <a:prstGeom prst="line">
            <a:avLst/>
          </a:prstGeom>
          <a:ln w="12700" cap="rnd">
            <a:solidFill>
              <a:srgbClr val="F57B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 userDrawn="1"/>
        </p:nvSpPr>
        <p:spPr>
          <a:xfrm>
            <a:off x="19050" y="6481611"/>
            <a:ext cx="1363134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750" baseline="0" dirty="0" smtClean="0">
                <a:solidFill>
                  <a:srgbClr val="003F5E"/>
                </a:solidFill>
              </a:rPr>
              <a:t>https://aarc-project.eu</a:t>
            </a:r>
            <a:endParaRPr lang="en-GB" sz="750" dirty="0">
              <a:solidFill>
                <a:srgbClr val="003F5E"/>
              </a:solidFill>
            </a:endParaRPr>
          </a:p>
        </p:txBody>
      </p:sp>
      <p:cxnSp>
        <p:nvCxnSpPr>
          <p:cNvPr id="8" name="Straight Connector 7"/>
          <p:cNvCxnSpPr/>
          <p:nvPr userDrawn="1"/>
        </p:nvCxnSpPr>
        <p:spPr>
          <a:xfrm flipH="1">
            <a:off x="333378" y="1224328"/>
            <a:ext cx="7705723" cy="2887"/>
          </a:xfrm>
          <a:prstGeom prst="line">
            <a:avLst/>
          </a:prstGeom>
          <a:ln w="12700">
            <a:solidFill>
              <a:srgbClr val="00395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93612" y="143931"/>
            <a:ext cx="858513" cy="1034242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407" y="6460280"/>
            <a:ext cx="248849" cy="299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233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2" r:id="rId3"/>
    <p:sldLayoutId id="2147483653" r:id="rId4"/>
    <p:sldLayoutId id="2147483660" r:id="rId5"/>
    <p:sldLayoutId id="2147483654" r:id="rId6"/>
    <p:sldLayoutId id="2147483655" r:id="rId7"/>
    <p:sldLayoutId id="2147483659" r:id="rId8"/>
    <p:sldLayoutId id="2147483656" r:id="rId9"/>
    <p:sldLayoutId id="2147483657" r:id="rId10"/>
    <p:sldLayoutId id="2147483663" r:id="rId11"/>
    <p:sldLayoutId id="2147483662" r:id="rId12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spcAft>
          <a:spcPts val="600"/>
        </a:spcAft>
        <a:buFont typeface="Arial" panose="020B0604020202020204" pitchFamily="34" charset="0"/>
        <a:buChar char="•"/>
        <a:defRPr sz="22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1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3F5E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rgbClr val="004360"/>
          </a:solidFill>
          <a:latin typeface="+mn-lt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ocs.google.com/document/d/1WSOZyh1xoq-qFATcLjeJtuwqqB7vhVkJ3B0q-yGdarE/edit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Peter Solagna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smtClean="0"/>
              <a:t>Milano, AARC General meeting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Current status and plans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GB" dirty="0" smtClean="0"/>
              <a:t>JRA1.1 Requirements gathering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9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JRA1.1 Task leader</a:t>
            </a:r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20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EGI.eu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94538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8 out of 10 communities answered in the survey that they have already a technical solution in place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DJRA1.1: </a:t>
            </a:r>
            <a:r>
              <a:rPr lang="en-US" dirty="0" smtClean="0"/>
              <a:t>current status, technologies</a:t>
            </a:r>
            <a:endParaRPr lang="en-US" dirty="0"/>
          </a:p>
        </p:txBody>
      </p:sp>
      <p:pic>
        <p:nvPicPr>
          <p:cNvPr id="8" name="Picture 7" descr="Screen Shot 2015-10-31 at 7.39.12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609" y="2277947"/>
            <a:ext cx="8286046" cy="3969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49606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DJRA1.1: </a:t>
            </a:r>
            <a:r>
              <a:rPr lang="en-US" dirty="0" smtClean="0"/>
              <a:t>requirements, type of requirements </a:t>
            </a:r>
            <a:endParaRPr lang="en-US" dirty="0"/>
          </a:p>
        </p:txBody>
      </p:sp>
      <p:pic>
        <p:nvPicPr>
          <p:cNvPr id="7" name="Picture 6" descr="Screen Shot 2015-11-02 at 11.50.2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54844"/>
            <a:ext cx="9144000" cy="40354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8291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numCol="2">
            <a:normAutofit fontScale="40000" lnSpcReduction="20000"/>
          </a:bodyPr>
          <a:lstStyle/>
          <a:p>
            <a:r>
              <a:rPr lang="en-US" sz="5900" b="1" dirty="0"/>
              <a:t>Guest Identities / Levels of </a:t>
            </a:r>
            <a:r>
              <a:rPr lang="en-US" sz="5900" b="1" dirty="0" smtClean="0"/>
              <a:t>Assurance/</a:t>
            </a:r>
            <a:r>
              <a:rPr lang="en-US" sz="5900" b="1" dirty="0"/>
              <a:t> </a:t>
            </a:r>
            <a:r>
              <a:rPr lang="en-US" sz="5900" b="1" dirty="0"/>
              <a:t>R2  Homeless users </a:t>
            </a:r>
          </a:p>
          <a:p>
            <a:pPr lvl="1"/>
            <a:r>
              <a:rPr lang="en-US" sz="5500" dirty="0"/>
              <a:t>R3  Different Levels of Assurance </a:t>
            </a:r>
          </a:p>
          <a:p>
            <a:pPr lvl="1"/>
            <a:r>
              <a:rPr lang="en-US" sz="5500" dirty="0"/>
              <a:t>R13  Step-­up authentication </a:t>
            </a:r>
          </a:p>
          <a:p>
            <a:pPr lvl="1"/>
            <a:r>
              <a:rPr lang="en-US" sz="5500" dirty="0"/>
              <a:t>R16  Social media identities </a:t>
            </a:r>
          </a:p>
          <a:p>
            <a:pPr lvl="1"/>
            <a:r>
              <a:rPr lang="en-US" sz="5500" dirty="0"/>
              <a:t>R17  Integration with e-­Government infrastructures </a:t>
            </a:r>
          </a:p>
          <a:p>
            <a:r>
              <a:rPr lang="en-US" sz="5900" b="1" dirty="0"/>
              <a:t>User Identification</a:t>
            </a:r>
            <a:endParaRPr lang="en-US" sz="5900" b="1" dirty="0"/>
          </a:p>
          <a:p>
            <a:pPr lvl="1"/>
            <a:r>
              <a:rPr lang="en-US" sz="5500" dirty="0"/>
              <a:t> </a:t>
            </a:r>
            <a:r>
              <a:rPr lang="en-US" sz="5500" dirty="0"/>
              <a:t>R8  Persistent user identifiers  </a:t>
            </a:r>
          </a:p>
          <a:p>
            <a:pPr lvl="1"/>
            <a:r>
              <a:rPr lang="en-US" sz="5500" dirty="0"/>
              <a:t> </a:t>
            </a:r>
            <a:r>
              <a:rPr lang="en-US" sz="5500" dirty="0"/>
              <a:t>R9  Unique user identities  </a:t>
            </a:r>
          </a:p>
          <a:p>
            <a:pPr lvl="1"/>
            <a:r>
              <a:rPr lang="en-US" sz="5500" dirty="0"/>
              <a:t> </a:t>
            </a:r>
            <a:r>
              <a:rPr lang="en-US" sz="5500" dirty="0"/>
              <a:t>R10  User-­managed identity information Source:  </a:t>
            </a:r>
            <a:r>
              <a:rPr lang="en-US" sz="5500" dirty="0" smtClean="0"/>
              <a:t/>
            </a:r>
            <a:br>
              <a:rPr lang="en-US" sz="5500" dirty="0" smtClean="0"/>
            </a:br>
            <a:r>
              <a:rPr lang="en-US" sz="5500" dirty="0" smtClean="0"/>
              <a:t/>
            </a:r>
            <a:br>
              <a:rPr lang="en-US" sz="5500" dirty="0" smtClean="0"/>
            </a:br>
            <a:endParaRPr lang="en-US" sz="5500" dirty="0"/>
          </a:p>
          <a:p>
            <a:r>
              <a:rPr lang="en-US" sz="5900" b="1" dirty="0"/>
              <a:t> Attributes: Groups and </a:t>
            </a:r>
            <a:r>
              <a:rPr lang="en-US" sz="5900" b="1" dirty="0" err="1"/>
              <a:t>Authorisation</a:t>
            </a:r>
            <a:endParaRPr lang="en-US" sz="5900" b="1" dirty="0"/>
          </a:p>
          <a:p>
            <a:pPr lvl="1"/>
            <a:r>
              <a:rPr lang="en-US" sz="5500" b="1" dirty="0"/>
              <a:t> </a:t>
            </a:r>
            <a:r>
              <a:rPr lang="en-US" sz="5500" dirty="0"/>
              <a:t>R4  Community-­based </a:t>
            </a:r>
            <a:r>
              <a:rPr lang="en-US" sz="5500" dirty="0" err="1"/>
              <a:t>authorisation</a:t>
            </a:r>
            <a:r>
              <a:rPr lang="en-US" sz="5500" dirty="0"/>
              <a:t>  </a:t>
            </a:r>
          </a:p>
          <a:p>
            <a:pPr lvl="1"/>
            <a:r>
              <a:rPr lang="en-US" sz="5500" b="1" dirty="0"/>
              <a:t> </a:t>
            </a:r>
            <a:r>
              <a:rPr lang="en-US" sz="5500" dirty="0"/>
              <a:t>R5  Flexible and scalable attribute release policies  </a:t>
            </a:r>
          </a:p>
          <a:p>
            <a:pPr lvl="1"/>
            <a:r>
              <a:rPr lang="en-US" sz="5500" b="1" dirty="0"/>
              <a:t> </a:t>
            </a:r>
            <a:r>
              <a:rPr lang="en-US" sz="5500" dirty="0"/>
              <a:t>R12  User groups and roles  </a:t>
            </a:r>
          </a:p>
          <a:p>
            <a:pPr lvl="1"/>
            <a:r>
              <a:rPr lang="en-US" sz="5500" b="1" dirty="0"/>
              <a:t> </a:t>
            </a:r>
            <a:r>
              <a:rPr lang="en-US" sz="5500" dirty="0"/>
              <a:t>R_P_5  Semantically </a:t>
            </a:r>
            <a:r>
              <a:rPr lang="en-US" sz="5500" dirty="0" err="1"/>
              <a:t>harmonised</a:t>
            </a:r>
            <a:r>
              <a:rPr lang="en-US" sz="5500" dirty="0"/>
              <a:t> identity attributes  </a:t>
            </a:r>
            <a:endParaRPr lang="en-US" dirty="0"/>
          </a:p>
          <a:p>
            <a:r>
              <a:rPr lang="en-US" sz="6000" b="1" dirty="0">
                <a:solidFill>
                  <a:srgbClr val="004361"/>
                </a:solidFill>
              </a:rPr>
              <a:t>Attributes: Release</a:t>
            </a:r>
          </a:p>
          <a:p>
            <a:pPr lvl="1"/>
            <a:r>
              <a:rPr lang="en-US" sz="6000" dirty="0">
                <a:solidFill>
                  <a:srgbClr val="004361"/>
                </a:solidFill>
              </a:rPr>
              <a:t>R6  Attribute aggregation / Account linking </a:t>
            </a:r>
          </a:p>
          <a:p>
            <a:pPr lvl="1"/>
            <a:r>
              <a:rPr lang="en-US" sz="6000" dirty="0">
                <a:solidFill>
                  <a:srgbClr val="004361"/>
                </a:solidFill>
              </a:rPr>
              <a:t>R_P_3  Sufficient attribute release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MJRA1.1: The requirements 1/2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24430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3377" y="1439334"/>
            <a:ext cx="8181975" cy="4883694"/>
          </a:xfrm>
        </p:spPr>
        <p:txBody>
          <a:bodyPr numCol="2">
            <a:normAutofit lnSpcReduction="10000"/>
          </a:bodyPr>
          <a:lstStyle/>
          <a:p>
            <a:r>
              <a:rPr lang="en-US" b="1" dirty="0"/>
              <a:t>Technology requirements</a:t>
            </a:r>
            <a:endParaRPr lang="en-US" b="1" dirty="0"/>
          </a:p>
          <a:p>
            <a:pPr lvl="1"/>
            <a:r>
              <a:rPr lang="en-US" dirty="0"/>
              <a:t>R7  Federation solutions based on open and </a:t>
            </a:r>
            <a:r>
              <a:rPr lang="en-US" dirty="0" smtClean="0"/>
              <a:t>standards</a:t>
            </a:r>
            <a:endParaRPr lang="en-US" dirty="0"/>
          </a:p>
          <a:p>
            <a:pPr lvl="1"/>
            <a:r>
              <a:rPr lang="en-US" dirty="0"/>
              <a:t>R14  Browser &amp; non-­browser based federated access  </a:t>
            </a:r>
          </a:p>
          <a:p>
            <a:pPr lvl="1"/>
            <a:r>
              <a:rPr lang="en-US" dirty="0"/>
              <a:t>R15  Delegation</a:t>
            </a:r>
          </a:p>
          <a:p>
            <a:r>
              <a:rPr lang="en-US" b="1" dirty="0"/>
              <a:t>Privacy, legal issues, and policies</a:t>
            </a:r>
            <a:endParaRPr lang="en-US" b="1" dirty="0"/>
          </a:p>
          <a:p>
            <a:pPr lvl="1"/>
            <a:r>
              <a:rPr lang="en-US" dirty="0"/>
              <a:t>R10  User-­managed identity information </a:t>
            </a:r>
            <a:r>
              <a:rPr lang="en-US" dirty="0" smtClean="0"/>
              <a:t>Source</a:t>
            </a:r>
            <a:endParaRPr lang="en-US" dirty="0"/>
          </a:p>
          <a:p>
            <a:pPr lvl="1"/>
            <a:r>
              <a:rPr lang="en-US" dirty="0"/>
              <a:t>R18  Effective accounting  </a:t>
            </a:r>
          </a:p>
          <a:p>
            <a:pPr lvl="1"/>
            <a:r>
              <a:rPr lang="en-US" dirty="0"/>
              <a:t>R_P_1  Policy </a:t>
            </a:r>
            <a:r>
              <a:rPr lang="en-US" dirty="0" err="1"/>
              <a:t>harmonisation</a:t>
            </a:r>
            <a:r>
              <a:rPr lang="en-US" dirty="0"/>
              <a:t>  </a:t>
            </a:r>
          </a:p>
          <a:p>
            <a:pPr lvl="1"/>
            <a:r>
              <a:rPr lang="en-US" dirty="0"/>
              <a:t>R_P_2  Federated incident report handling  </a:t>
            </a:r>
          </a:p>
          <a:p>
            <a:pPr lvl="1"/>
            <a:r>
              <a:rPr lang="en-US" dirty="0"/>
              <a:t>R_P_7  Best </a:t>
            </a:r>
            <a:r>
              <a:rPr lang="en-US" dirty="0" err="1"/>
              <a:t>practises</a:t>
            </a:r>
            <a:r>
              <a:rPr lang="en-US" dirty="0"/>
              <a:t> for </a:t>
            </a:r>
            <a:r>
              <a:rPr lang="en-US" dirty="0" err="1" smtClean="0"/>
              <a:t>terms&amp;conditions</a:t>
            </a:r>
            <a:endParaRPr lang="en-US" dirty="0" smtClean="0"/>
          </a:p>
          <a:p>
            <a:r>
              <a:rPr lang="en-US" b="1" dirty="0" smtClean="0"/>
              <a:t>Training</a:t>
            </a:r>
            <a:endParaRPr lang="en-US" b="1" dirty="0"/>
          </a:p>
          <a:p>
            <a:pPr lvl="1"/>
            <a:r>
              <a:rPr lang="en-US" dirty="0"/>
              <a:t> </a:t>
            </a:r>
            <a:r>
              <a:rPr lang="en-US" dirty="0"/>
              <a:t>R1 User and Service Provider friendliness  </a:t>
            </a:r>
          </a:p>
          <a:p>
            <a:pPr lvl="1"/>
            <a:r>
              <a:rPr lang="en-US" dirty="0"/>
              <a:t> </a:t>
            </a:r>
            <a:r>
              <a:rPr lang="en-US" dirty="0"/>
              <a:t>R_P_4  Awareness about R&amp;E federations  </a:t>
            </a:r>
          </a:p>
          <a:p>
            <a:pPr lvl="1"/>
            <a:r>
              <a:rPr lang="en-US" dirty="0"/>
              <a:t> </a:t>
            </a:r>
            <a:r>
              <a:rPr lang="en-US" dirty="0"/>
              <a:t>R_P_6  Simplified process for joining identity federations  The bureaucracy involved in joining identity federations should be reduced  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MJRA1.1: The requirements </a:t>
            </a:r>
            <a:r>
              <a:rPr lang="en-US" dirty="0" smtClean="0"/>
              <a:t>2/</a:t>
            </a:r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7773704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Surveys, interviews and previous documentation produced a consistent set of requirements</a:t>
            </a:r>
          </a:p>
          <a:p>
            <a:pPr lvl="1"/>
            <a:r>
              <a:rPr lang="en-US" dirty="0" smtClean="0"/>
              <a:t> Still manageable and non contradicting </a:t>
            </a:r>
            <a:r>
              <a:rPr lang="en-US" dirty="0" smtClean="0">
                <a:sym typeface="Wingdings"/>
              </a:rPr>
              <a:t></a:t>
            </a:r>
          </a:p>
          <a:p>
            <a:pPr lvl="1"/>
            <a:r>
              <a:rPr lang="en-US" dirty="0" smtClean="0">
                <a:sym typeface="Wingdings"/>
              </a:rPr>
              <a:t>To discuss within JRA1 how much these requirements need to be prioritized, if any need to be discarded.</a:t>
            </a:r>
            <a:br>
              <a:rPr lang="en-US" dirty="0" smtClean="0">
                <a:sym typeface="Wingdings"/>
              </a:rPr>
            </a:br>
            <a:endParaRPr lang="en-US" dirty="0" smtClean="0">
              <a:sym typeface="Wingdings"/>
            </a:endParaRPr>
          </a:p>
          <a:p>
            <a:r>
              <a:rPr lang="en-US" dirty="0">
                <a:sym typeface="Wingdings"/>
              </a:rPr>
              <a:t>Prioritization by </a:t>
            </a:r>
            <a:r>
              <a:rPr lang="en-US" dirty="0" smtClean="0">
                <a:sym typeface="Wingdings"/>
              </a:rPr>
              <a:t>popularity is one factor to be considered</a:t>
            </a:r>
            <a:br>
              <a:rPr lang="en-US" dirty="0" smtClean="0">
                <a:sym typeface="Wingdings"/>
              </a:rPr>
            </a:br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Individual interviews with the stakeholders are another useful tool for periodization</a:t>
            </a:r>
          </a:p>
          <a:p>
            <a:pPr lvl="1"/>
            <a:r>
              <a:rPr lang="en-US" dirty="0" smtClean="0">
                <a:sym typeface="Wingdings"/>
              </a:rPr>
              <a:t>Document user stories to analyze how critical the requirements are for the workflows of a stakeholders</a:t>
            </a:r>
            <a:endParaRPr lang="en-US" dirty="0">
              <a:sym typeface="Wingding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requirements be prioritized?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53578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Individual interviews with the AARC stakeholders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956403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discussion with the stakeholders, not limited by the boundaries of a survey</a:t>
            </a:r>
          </a:p>
          <a:p>
            <a:pPr lvl="1"/>
            <a:r>
              <a:rPr lang="en-US" dirty="0" smtClean="0"/>
              <a:t>But surveys have been a useful tool to gather quickly and consistently material for the deliverable.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Describe the user stories</a:t>
            </a:r>
          </a:p>
          <a:p>
            <a:pPr lvl="1"/>
            <a:r>
              <a:rPr lang="en-US" dirty="0" smtClean="0"/>
              <a:t>What the users need to do</a:t>
            </a:r>
          </a:p>
          <a:p>
            <a:pPr lvl="1"/>
            <a:r>
              <a:rPr lang="en-US" dirty="0" smtClean="0"/>
              <a:t>What the service providers need to know</a:t>
            </a:r>
          </a:p>
          <a:p>
            <a:pPr lvl="1"/>
            <a:r>
              <a:rPr lang="en-US" dirty="0" smtClean="0"/>
              <a:t>How the workflows of the services are using  authentications/authorization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Describe the expectations for AARC outputs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individual interviews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07636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Interviews part of the DJRA1.1:</a:t>
            </a:r>
          </a:p>
          <a:p>
            <a:r>
              <a:rPr lang="en-US" dirty="0" smtClean="0"/>
              <a:t>EGI</a:t>
            </a:r>
          </a:p>
          <a:p>
            <a:pPr lvl="1"/>
            <a:r>
              <a:rPr lang="en-US" dirty="0" smtClean="0"/>
              <a:t>EGI Workflows</a:t>
            </a:r>
          </a:p>
          <a:p>
            <a:pPr lvl="1"/>
            <a:r>
              <a:rPr lang="en-US" dirty="0" smtClean="0"/>
              <a:t>EGI </a:t>
            </a:r>
            <a:r>
              <a:rPr lang="en-US" dirty="0" err="1" smtClean="0"/>
              <a:t>critiacl</a:t>
            </a:r>
            <a:r>
              <a:rPr lang="en-US" dirty="0" smtClean="0"/>
              <a:t>/non-critical requirements</a:t>
            </a:r>
          </a:p>
          <a:p>
            <a:pPr lvl="1"/>
            <a:r>
              <a:rPr lang="en-US" dirty="0" smtClean="0"/>
              <a:t>EGI AAI plans for evolution</a:t>
            </a:r>
            <a:endParaRPr lang="en-US" dirty="0"/>
          </a:p>
          <a:p>
            <a:r>
              <a:rPr lang="en-US" dirty="0" smtClean="0"/>
              <a:t>ELIXIR</a:t>
            </a:r>
          </a:p>
          <a:p>
            <a:pPr lvl="1"/>
            <a:r>
              <a:rPr lang="en-US" dirty="0" smtClean="0"/>
              <a:t>Requirements and use cases on which the ELIXIR AAI is being designed</a:t>
            </a:r>
            <a:endParaRPr lang="en-US" dirty="0"/>
          </a:p>
          <a:p>
            <a:r>
              <a:rPr lang="en-US" dirty="0" smtClean="0"/>
              <a:t>EUDAT</a:t>
            </a:r>
          </a:p>
          <a:p>
            <a:pPr lvl="1"/>
            <a:r>
              <a:rPr lang="en-US" dirty="0" smtClean="0"/>
              <a:t>Plans for the EUDAT AAI B2Access</a:t>
            </a:r>
          </a:p>
          <a:p>
            <a:pPr lvl="1"/>
            <a:r>
              <a:rPr lang="en-US" dirty="0" smtClean="0"/>
              <a:t>Requirements</a:t>
            </a:r>
            <a:endParaRPr lang="en-US" dirty="0"/>
          </a:p>
          <a:p>
            <a:r>
              <a:rPr lang="en-US" dirty="0"/>
              <a:t>GÉANT </a:t>
            </a:r>
            <a:r>
              <a:rPr lang="en-US" dirty="0" smtClean="0"/>
              <a:t>Project</a:t>
            </a:r>
          </a:p>
          <a:p>
            <a:pPr lvl="1"/>
            <a:r>
              <a:rPr lang="en-US" dirty="0" smtClean="0"/>
              <a:t>VO </a:t>
            </a:r>
            <a:r>
              <a:rPr lang="en-US" dirty="0" err="1" smtClean="0"/>
              <a:t>aaS</a:t>
            </a:r>
            <a:endParaRPr lang="en-US" dirty="0" smtClean="0"/>
          </a:p>
          <a:p>
            <a:pPr lvl="1"/>
            <a:r>
              <a:rPr lang="en-US" dirty="0" smtClean="0"/>
              <a:t>Cloud Activities</a:t>
            </a:r>
          </a:p>
          <a:p>
            <a:pPr lvl="1"/>
            <a:r>
              <a:rPr lang="en-US" dirty="0" smtClean="0"/>
              <a:t>Enabling user experience</a:t>
            </a:r>
            <a:endParaRPr lang="en-US" dirty="0"/>
          </a:p>
          <a:p>
            <a:r>
              <a:rPr lang="en-US" dirty="0"/>
              <a:t>Dutch consortium of the National and University </a:t>
            </a:r>
            <a:r>
              <a:rPr lang="en-US" dirty="0" smtClean="0"/>
              <a:t>Libraries</a:t>
            </a:r>
          </a:p>
          <a:p>
            <a:pPr lvl="1"/>
            <a:r>
              <a:rPr lang="en-US" dirty="0" smtClean="0"/>
              <a:t>Status and penetration of AAI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Already performed interviews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2601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JRA1.1 plans to continue with the open interviews until the end of the year</a:t>
            </a:r>
          </a:p>
          <a:p>
            <a:r>
              <a:rPr lang="en-US" dirty="0" smtClean="0"/>
              <a:t>The outputs of these interviews will be summarized on the JRA1.1 wiki</a:t>
            </a:r>
          </a:p>
          <a:p>
            <a:r>
              <a:rPr lang="en-US" dirty="0" smtClean="0"/>
              <a:t>Candidates for the future interviews:</a:t>
            </a:r>
          </a:p>
          <a:p>
            <a:pPr lvl="1"/>
            <a:r>
              <a:rPr lang="en-US" dirty="0" smtClean="0"/>
              <a:t>CERN</a:t>
            </a:r>
          </a:p>
          <a:p>
            <a:pPr lvl="1"/>
            <a:r>
              <a:rPr lang="en-US" dirty="0" smtClean="0"/>
              <a:t>Libraries </a:t>
            </a:r>
          </a:p>
          <a:p>
            <a:pPr lvl="1"/>
            <a:r>
              <a:rPr lang="en-US" dirty="0" smtClean="0"/>
              <a:t>ESFRIs</a:t>
            </a:r>
          </a:p>
          <a:p>
            <a:pPr lvl="2"/>
            <a:r>
              <a:rPr lang="en-US" dirty="0" smtClean="0"/>
              <a:t>EGI is in contact with the ESFRIs participating to the Competence </a:t>
            </a:r>
            <a:r>
              <a:rPr lang="en-US" dirty="0" err="1" smtClean="0"/>
              <a:t>Centres</a:t>
            </a:r>
            <a:endParaRPr lang="en-US" dirty="0" smtClean="0"/>
          </a:p>
          <a:p>
            <a:pPr lvl="1"/>
            <a:r>
              <a:rPr lang="en-US" dirty="0" smtClean="0"/>
              <a:t>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 with the interviews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3867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Who else should we interview?</a:t>
            </a:r>
          </a:p>
          <a:p>
            <a:r>
              <a:rPr lang="en-US" dirty="0" smtClean="0"/>
              <a:t>Which questions are critical and should be asked explicitly?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needed-1!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046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DJRA1.1 overview</a:t>
            </a:r>
            <a:br>
              <a:rPr lang="en-US" sz="2200" dirty="0" smtClean="0"/>
            </a:br>
            <a:endParaRPr lang="en-US" sz="2200" dirty="0" smtClean="0"/>
          </a:p>
          <a:p>
            <a:r>
              <a:rPr lang="en-US" dirty="0" smtClean="0"/>
              <a:t>Interviews with the stakeholders</a:t>
            </a:r>
            <a:endParaRPr lang="en-US" dirty="0"/>
          </a:p>
          <a:p>
            <a:pPr lvl="1"/>
            <a:r>
              <a:rPr lang="en-US" dirty="0" smtClean="0"/>
              <a:t>Analysis and next steps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MJRA1.1 Technologies analysis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395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MJRA1.1 Technologies analysis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401389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3377" y="1439334"/>
            <a:ext cx="8181975" cy="4897499"/>
          </a:xfrm>
        </p:spPr>
        <p:txBody>
          <a:bodyPr>
            <a:normAutofit/>
          </a:bodyPr>
          <a:lstStyle/>
          <a:p>
            <a:r>
              <a:rPr lang="en-US" dirty="0" smtClean="0"/>
              <a:t>Table of content available on </a:t>
            </a:r>
            <a:r>
              <a:rPr lang="en-US" dirty="0" err="1" smtClean="0"/>
              <a:t>google</a:t>
            </a:r>
            <a:r>
              <a:rPr lang="en-US" dirty="0" smtClean="0"/>
              <a:t> doc:</a:t>
            </a:r>
          </a:p>
          <a:p>
            <a:pPr lvl="1"/>
            <a:r>
              <a:rPr lang="en-US" dirty="0">
                <a:hlinkClick r:id="rId2"/>
              </a:rPr>
              <a:t>Existing AAI and available technologies for federated access. </a:t>
            </a:r>
            <a:endParaRPr lang="en-US" dirty="0" smtClean="0"/>
          </a:p>
          <a:p>
            <a:r>
              <a:rPr lang="en-GB" dirty="0"/>
              <a:t> Assessment on the </a:t>
            </a:r>
            <a:r>
              <a:rPr lang="en-GB" dirty="0" smtClean="0"/>
              <a:t>AAI technologies </a:t>
            </a:r>
            <a:r>
              <a:rPr lang="en-GB" dirty="0"/>
              <a:t>operated </a:t>
            </a:r>
            <a:r>
              <a:rPr lang="en-GB" dirty="0" smtClean="0"/>
              <a:t>by the R&amp;E: Research Infrastructures, e-infrastructures</a:t>
            </a:r>
          </a:p>
          <a:p>
            <a:r>
              <a:rPr lang="en-GB" dirty="0" smtClean="0"/>
              <a:t>Goal of the document:</a:t>
            </a:r>
          </a:p>
          <a:p>
            <a:pPr lvl="1"/>
            <a:r>
              <a:rPr lang="en-GB" dirty="0" smtClean="0"/>
              <a:t>Provide information about the technologies supporting AAI </a:t>
            </a:r>
          </a:p>
          <a:p>
            <a:pPr lvl="2"/>
            <a:r>
              <a:rPr lang="en-GB" dirty="0" smtClean="0"/>
              <a:t>Standards and implementations</a:t>
            </a:r>
          </a:p>
          <a:p>
            <a:pPr lvl="2"/>
            <a:r>
              <a:rPr lang="en-GB" dirty="0" smtClean="0"/>
              <a:t>Tools </a:t>
            </a:r>
          </a:p>
          <a:p>
            <a:pPr lvl="1"/>
            <a:r>
              <a:rPr lang="en-GB" dirty="0" smtClean="0"/>
              <a:t>Provide comparative analysis of these technologies grouped by capability </a:t>
            </a:r>
          </a:p>
          <a:p>
            <a:r>
              <a:rPr lang="en-US" dirty="0" smtClean="0"/>
              <a:t>Where to start?</a:t>
            </a:r>
          </a:p>
          <a:p>
            <a:pPr lvl="1"/>
            <a:r>
              <a:rPr lang="en-US" dirty="0" smtClean="0"/>
              <a:t>Technologies and tools reported in the surveys</a:t>
            </a:r>
          </a:p>
          <a:p>
            <a:pPr lvl="1"/>
            <a:r>
              <a:rPr lang="en-US" dirty="0" smtClean="0"/>
              <a:t>Interviews and other sources of information to gather the AAI plans of the research infrastructures/e-infrastructures</a:t>
            </a:r>
          </a:p>
          <a:p>
            <a:pPr lvl="1"/>
            <a:r>
              <a:rPr lang="en-US" dirty="0" smtClean="0"/>
              <a:t>AARC knowledge base </a:t>
            </a:r>
            <a:r>
              <a:rPr lang="en-US" dirty="0" smtClean="0">
                <a:sym typeface="Wingdings"/>
              </a:rPr>
              <a:t>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MJRA1.1: AAI technologies analysis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778479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Authentication standards and implementation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Authorization and group management technologies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Interoperability enabling tools</a:t>
            </a:r>
          </a:p>
          <a:p>
            <a:pPr lvl="1"/>
            <a:r>
              <a:rPr lang="en-US" dirty="0" smtClean="0"/>
              <a:t>Attribute aggregators</a:t>
            </a:r>
          </a:p>
          <a:p>
            <a:pPr lvl="1"/>
            <a:r>
              <a:rPr lang="en-US" dirty="0" smtClean="0"/>
              <a:t>Token translations services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Existing documentation and sources of information:</a:t>
            </a:r>
          </a:p>
          <a:p>
            <a:pPr lvl="1"/>
            <a:r>
              <a:rPr lang="en-US" dirty="0"/>
              <a:t>Magic deliverable: </a:t>
            </a:r>
            <a:r>
              <a:rPr lang="en-US" dirty="0" smtClean="0"/>
              <a:t>Assessment </a:t>
            </a:r>
            <a:r>
              <a:rPr lang="en-US" dirty="0"/>
              <a:t>of the existing Group </a:t>
            </a:r>
            <a:r>
              <a:rPr lang="en-US" dirty="0" smtClean="0"/>
              <a:t>Management Standards </a:t>
            </a:r>
            <a:r>
              <a:rPr lang="en-US" dirty="0"/>
              <a:t>and Value Services for </a:t>
            </a:r>
            <a:r>
              <a:rPr lang="en-US" dirty="0" smtClean="0"/>
              <a:t>Global Communities</a:t>
            </a:r>
          </a:p>
          <a:p>
            <a:pPr lvl="1"/>
            <a:r>
              <a:rPr lang="en-US" dirty="0" smtClean="0"/>
              <a:t>G</a:t>
            </a:r>
            <a:r>
              <a:rPr lang="en-US" dirty="0" smtClean="0"/>
              <a:t>É</a:t>
            </a:r>
            <a:r>
              <a:rPr lang="en-US" dirty="0" smtClean="0"/>
              <a:t>ANT </a:t>
            </a:r>
            <a:r>
              <a:rPr lang="en-US" dirty="0" err="1" smtClean="0"/>
              <a:t>Voaas</a:t>
            </a:r>
            <a:r>
              <a:rPr lang="en-US" dirty="0" smtClean="0"/>
              <a:t> market analysis </a:t>
            </a:r>
          </a:p>
          <a:p>
            <a:pPr lvl="1"/>
            <a:r>
              <a:rPr lang="en-US" dirty="0" smtClean="0"/>
              <a:t>G</a:t>
            </a:r>
            <a:r>
              <a:rPr lang="en-US" dirty="0" smtClean="0"/>
              <a:t>É</a:t>
            </a:r>
            <a:r>
              <a:rPr lang="en-US" dirty="0" smtClean="0"/>
              <a:t>ANT </a:t>
            </a:r>
            <a:r>
              <a:rPr lang="en-US" dirty="0" err="1"/>
              <a:t>omparison</a:t>
            </a:r>
            <a:r>
              <a:rPr lang="en-US" dirty="0"/>
              <a:t> of Authentication and Authorization Infrastructures for Research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MJRA1.1: The topics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69276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r>
              <a:rPr lang="en-US" dirty="0" smtClean="0"/>
              <a:t>Relevant standards</a:t>
            </a:r>
          </a:p>
          <a:p>
            <a:pPr lvl="1"/>
            <a:r>
              <a:rPr lang="en-US" dirty="0" smtClean="0"/>
              <a:t>SAML2</a:t>
            </a:r>
          </a:p>
          <a:p>
            <a:pPr lvl="1"/>
            <a:r>
              <a:rPr lang="en-US" dirty="0" smtClean="0"/>
              <a:t>X.509 certificates and proxies</a:t>
            </a:r>
          </a:p>
          <a:p>
            <a:pPr lvl="1"/>
            <a:r>
              <a:rPr lang="en-US" dirty="0" err="1" smtClean="0"/>
              <a:t>OpenID</a:t>
            </a:r>
            <a:r>
              <a:rPr lang="en-US" dirty="0" smtClean="0"/>
              <a:t> Connect/</a:t>
            </a:r>
            <a:r>
              <a:rPr lang="en-US" dirty="0" err="1" smtClean="0"/>
              <a:t>Oauth</a:t>
            </a:r>
            <a:endParaRPr lang="en-US" dirty="0" smtClean="0"/>
          </a:p>
          <a:p>
            <a:pPr lvl="1"/>
            <a:r>
              <a:rPr lang="en-US" dirty="0" smtClean="0"/>
              <a:t>XACML</a:t>
            </a:r>
          </a:p>
          <a:p>
            <a:pPr lvl="1"/>
            <a:r>
              <a:rPr lang="en-US" dirty="0" smtClean="0"/>
              <a:t>ABAFB (Moonshot)</a:t>
            </a:r>
          </a:p>
          <a:p>
            <a:pPr lvl="1"/>
            <a:r>
              <a:rPr lang="en-US" dirty="0" smtClean="0"/>
              <a:t>SCIM</a:t>
            </a:r>
          </a:p>
          <a:p>
            <a:pPr lvl="1"/>
            <a:r>
              <a:rPr lang="en-US" dirty="0" smtClean="0"/>
              <a:t>VOOT</a:t>
            </a:r>
          </a:p>
          <a:p>
            <a:pPr lvl="1"/>
            <a:r>
              <a:rPr lang="en-US" dirty="0" err="1" smtClean="0"/>
              <a:t>CIFERm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Implementations</a:t>
            </a:r>
          </a:p>
          <a:p>
            <a:pPr lvl="1"/>
            <a:r>
              <a:rPr lang="en-US" dirty="0" err="1" smtClean="0"/>
              <a:t>SimpleSAMLPHP</a:t>
            </a:r>
            <a:r>
              <a:rPr lang="en-US" dirty="0" smtClean="0"/>
              <a:t> (SAML2)</a:t>
            </a:r>
          </a:p>
          <a:p>
            <a:pPr lvl="1"/>
            <a:r>
              <a:rPr lang="en-US" dirty="0" smtClean="0"/>
              <a:t>Moonshot (ABAFB)</a:t>
            </a:r>
          </a:p>
          <a:p>
            <a:pPr lvl="1"/>
            <a:r>
              <a:rPr lang="en-US" dirty="0" smtClean="0"/>
              <a:t>LCMAPS (X.509)</a:t>
            </a:r>
          </a:p>
          <a:p>
            <a:pPr lvl="1"/>
            <a:r>
              <a:rPr lang="en-US" dirty="0" smtClean="0"/>
              <a:t>Shibboleth</a:t>
            </a:r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MJRA1.1: Authentication technologies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33650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Attribute management</a:t>
            </a:r>
          </a:p>
          <a:p>
            <a:pPr lvl="1"/>
            <a:r>
              <a:rPr lang="en-US" dirty="0" smtClean="0"/>
              <a:t>HEXAA</a:t>
            </a:r>
          </a:p>
          <a:p>
            <a:pPr lvl="1"/>
            <a:r>
              <a:rPr lang="en-US" dirty="0" smtClean="0"/>
              <a:t>UNITY</a:t>
            </a:r>
          </a:p>
          <a:p>
            <a:pPr lvl="1"/>
            <a:r>
              <a:rPr lang="en-US" dirty="0" smtClean="0"/>
              <a:t>PERUN</a:t>
            </a:r>
          </a:p>
          <a:p>
            <a:pPr lvl="1"/>
            <a:r>
              <a:rPr lang="en-US" dirty="0" err="1" smtClean="0"/>
              <a:t>OpenConext</a:t>
            </a:r>
            <a:endParaRPr lang="en-US" dirty="0" smtClean="0"/>
          </a:p>
          <a:p>
            <a:pPr lvl="1"/>
            <a:r>
              <a:rPr lang="en-US" dirty="0" smtClean="0"/>
              <a:t>VOMS</a:t>
            </a:r>
          </a:p>
          <a:p>
            <a:pPr lvl="1"/>
            <a:r>
              <a:rPr lang="en-US" dirty="0" err="1" smtClean="0"/>
              <a:t>Comanage</a:t>
            </a:r>
            <a:r>
              <a:rPr lang="en-US" dirty="0" smtClean="0"/>
              <a:t> Grouper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Policy management</a:t>
            </a:r>
          </a:p>
          <a:p>
            <a:pPr lvl="1"/>
            <a:r>
              <a:rPr lang="en-US" dirty="0" smtClean="0"/>
              <a:t>ARGUS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MJRA1.1: Authorization and attributes management services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32382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Attribute aggregators (aggregating </a:t>
            </a:r>
            <a:r>
              <a:rPr lang="en-US" dirty="0" err="1" smtClean="0"/>
              <a:t>IdPs</a:t>
            </a:r>
            <a:r>
              <a:rPr lang="en-US" dirty="0" smtClean="0"/>
              <a:t> and Attribute authorities)</a:t>
            </a:r>
          </a:p>
          <a:p>
            <a:pPr lvl="1"/>
            <a:r>
              <a:rPr lang="en-US" dirty="0" err="1"/>
              <a:t>OpenConext</a:t>
            </a:r>
            <a:endParaRPr lang="en-US" dirty="0"/>
          </a:p>
          <a:p>
            <a:pPr lvl="1"/>
            <a:r>
              <a:rPr lang="en-US" dirty="0" err="1"/>
              <a:t>SimpleSAMLPHP</a:t>
            </a:r>
            <a:endParaRPr lang="en-US" dirty="0"/>
          </a:p>
          <a:p>
            <a:pPr lvl="1"/>
            <a:r>
              <a:rPr lang="en-US" dirty="0"/>
              <a:t>Unity</a:t>
            </a:r>
          </a:p>
          <a:p>
            <a:pPr lvl="1"/>
            <a:r>
              <a:rPr lang="en-US" dirty="0" err="1"/>
              <a:t>Perun</a:t>
            </a:r>
            <a:endParaRPr lang="en-US" dirty="0"/>
          </a:p>
          <a:p>
            <a:pPr lvl="1"/>
            <a:r>
              <a:rPr lang="en-US" dirty="0" smtClean="0"/>
              <a:t>HEXAA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Token translation services</a:t>
            </a:r>
          </a:p>
          <a:p>
            <a:pPr lvl="1"/>
            <a:r>
              <a:rPr lang="en-US" dirty="0"/>
              <a:t>CILOGON</a:t>
            </a:r>
          </a:p>
          <a:p>
            <a:pPr lvl="1"/>
            <a:r>
              <a:rPr lang="en-US" dirty="0"/>
              <a:t>TCS</a:t>
            </a:r>
          </a:p>
          <a:p>
            <a:pPr lvl="1"/>
            <a:r>
              <a:rPr lang="en-US" dirty="0"/>
              <a:t>STS</a:t>
            </a:r>
          </a:p>
          <a:p>
            <a:pPr lvl="1"/>
            <a:r>
              <a:rPr lang="en-US" dirty="0"/>
              <a:t>Unity (?)</a:t>
            </a:r>
          </a:p>
          <a:p>
            <a:pPr lvl="1"/>
            <a:r>
              <a:rPr lang="en-US" dirty="0" err="1"/>
              <a:t>SImpleSAMLPHP</a:t>
            </a:r>
            <a:r>
              <a:rPr lang="en-US" dirty="0"/>
              <a:t> (?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MJRA1.1: Interoperability-enabling tools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8297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by: Features/capabilities </a:t>
            </a:r>
          </a:p>
          <a:p>
            <a:pPr lvl="1"/>
            <a:r>
              <a:rPr lang="en-US" dirty="0" smtClean="0"/>
              <a:t>JRA1.1 requirements: tools supporting the use cases</a:t>
            </a:r>
          </a:p>
          <a:p>
            <a:pPr lvl="1"/>
            <a:r>
              <a:rPr lang="en-US" dirty="0" smtClean="0"/>
              <a:t>License</a:t>
            </a:r>
          </a:p>
          <a:p>
            <a:pPr lvl="1"/>
            <a:r>
              <a:rPr lang="en-US" dirty="0" smtClean="0"/>
              <a:t>Sustainability</a:t>
            </a:r>
          </a:p>
          <a:p>
            <a:pPr lvl="1"/>
            <a:r>
              <a:rPr lang="en-US" dirty="0" smtClean="0"/>
              <a:t>Additional features, </a:t>
            </a:r>
            <a:r>
              <a:rPr lang="en-US" dirty="0" err="1" smtClean="0"/>
              <a:t>e.g.tools</a:t>
            </a:r>
            <a:r>
              <a:rPr lang="en-US" dirty="0" smtClean="0"/>
              <a:t> supporting multiple standards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Compare by: Usability</a:t>
            </a:r>
          </a:p>
          <a:p>
            <a:pPr lvl="1"/>
            <a:r>
              <a:rPr lang="en-US" dirty="0" smtClean="0"/>
              <a:t>This is the next step after MJRA1.1</a:t>
            </a:r>
          </a:p>
          <a:p>
            <a:pPr lvl="1"/>
            <a:r>
              <a:rPr lang="en-US" dirty="0" smtClean="0"/>
              <a:t>Usability will be tested in the pilots under SA1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MJRA1.1: How to compare technologies and 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5328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Milestone due for the end of the year</a:t>
            </a:r>
          </a:p>
          <a:p>
            <a:r>
              <a:rPr lang="en-US" dirty="0" smtClean="0"/>
              <a:t>Still some contributors needed for some the tools/technologies.</a:t>
            </a:r>
          </a:p>
          <a:p>
            <a:r>
              <a:rPr lang="en-US" dirty="0" smtClean="0"/>
              <a:t>Currently writing the sections of the TOC/Preparing the summary comparison tables.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First draft: mid November</a:t>
            </a:r>
          </a:p>
          <a:p>
            <a:r>
              <a:rPr lang="en-US" dirty="0" smtClean="0"/>
              <a:t>Final version: mid December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MRA1.1 timeline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94540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Are the topics comprehensive? </a:t>
            </a:r>
          </a:p>
          <a:p>
            <a:r>
              <a:rPr lang="en-US" dirty="0" smtClean="0"/>
              <a:t>Should technologies/tools be added or removed from the TOC?</a:t>
            </a:r>
          </a:p>
          <a:p>
            <a:r>
              <a:rPr lang="en-US" dirty="0" smtClean="0"/>
              <a:t>Would you like to contribute to the document?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Feedback needed-2!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9485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29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Thanks!</a:t>
            </a:r>
          </a:p>
          <a:p>
            <a:pPr marL="0" indent="0" algn="ctr">
              <a:buNone/>
            </a:pPr>
            <a:r>
              <a:rPr lang="en-US" sz="4400" dirty="0" smtClean="0"/>
              <a:t>For any comment or question, please contact me:</a:t>
            </a:r>
            <a:br>
              <a:rPr lang="en-US" sz="4400" dirty="0" smtClean="0"/>
            </a:br>
            <a:r>
              <a:rPr lang="en-US" sz="4400" dirty="0" err="1" smtClean="0"/>
              <a:t>peter.solagna@egi.eu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047601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400" dirty="0" smtClean="0"/>
              <a:t>DJRA1.1 Requirements analysis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956403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3377" y="1439334"/>
            <a:ext cx="5829421" cy="473763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Already available requirements:</a:t>
            </a:r>
          </a:p>
          <a:p>
            <a:pPr lvl="1"/>
            <a:r>
              <a:rPr lang="en-US" dirty="0" smtClean="0"/>
              <a:t>FIM4R</a:t>
            </a:r>
          </a:p>
          <a:p>
            <a:pPr lvl="1"/>
            <a:r>
              <a:rPr lang="en-US" dirty="0" smtClean="0"/>
              <a:t>TERENA AAA study</a:t>
            </a:r>
          </a:p>
          <a:p>
            <a:r>
              <a:rPr lang="en-US" dirty="0" smtClean="0"/>
              <a:t>Surveys</a:t>
            </a:r>
          </a:p>
          <a:p>
            <a:pPr lvl="1"/>
            <a:r>
              <a:rPr lang="en-US" dirty="0" smtClean="0"/>
              <a:t>Circulated among the AARC communities, FIM4R ML, and other targets</a:t>
            </a:r>
          </a:p>
          <a:p>
            <a:pPr lvl="1"/>
            <a:r>
              <a:rPr lang="en-US" dirty="0" smtClean="0"/>
              <a:t>Open questions inspired to the </a:t>
            </a:r>
            <a:r>
              <a:rPr lang="en-US" i="1" dirty="0" smtClean="0"/>
              <a:t>hot topics </a:t>
            </a:r>
            <a:r>
              <a:rPr lang="en-US" dirty="0" smtClean="0"/>
              <a:t>of the existing documentation</a:t>
            </a:r>
            <a:endParaRPr lang="en-US" dirty="0"/>
          </a:p>
          <a:p>
            <a:r>
              <a:rPr lang="en-US" dirty="0" smtClean="0"/>
              <a:t>Interviews</a:t>
            </a:r>
          </a:p>
          <a:p>
            <a:pPr lvl="1"/>
            <a:r>
              <a:rPr lang="en-US" dirty="0" smtClean="0"/>
              <a:t>Focused interviews for the DJRA1.1:</a:t>
            </a:r>
          </a:p>
          <a:p>
            <a:pPr lvl="2"/>
            <a:r>
              <a:rPr lang="en-US" dirty="0" smtClean="0"/>
              <a:t>EGI</a:t>
            </a:r>
          </a:p>
          <a:p>
            <a:pPr lvl="2"/>
            <a:r>
              <a:rPr lang="en-US" dirty="0" smtClean="0"/>
              <a:t>ELIXIR</a:t>
            </a:r>
          </a:p>
          <a:p>
            <a:pPr lvl="2"/>
            <a:r>
              <a:rPr lang="en-US" dirty="0" smtClean="0"/>
              <a:t>EUDAT</a:t>
            </a:r>
          </a:p>
          <a:p>
            <a:pPr lvl="2"/>
            <a:r>
              <a:rPr lang="en-US" dirty="0" smtClean="0"/>
              <a:t>G</a:t>
            </a:r>
            <a:r>
              <a:rPr lang="en-US" dirty="0" smtClean="0"/>
              <a:t>ÉANT Project</a:t>
            </a:r>
          </a:p>
          <a:p>
            <a:pPr lvl="2"/>
            <a:r>
              <a:rPr lang="en-US" dirty="0" smtClean="0"/>
              <a:t>Dutch consortium of the National and University Libraries</a:t>
            </a:r>
          </a:p>
          <a:p>
            <a:pPr lvl="1"/>
            <a:r>
              <a:rPr lang="en-US" dirty="0" smtClean="0"/>
              <a:t>To be continued..</a:t>
            </a: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gathering: the process</a:t>
            </a:r>
            <a:endParaRPr lang="en-US" dirty="0"/>
          </a:p>
        </p:txBody>
      </p:sp>
      <p:sp>
        <p:nvSpPr>
          <p:cNvPr id="5" name="Right Brace 4"/>
          <p:cNvSpPr/>
          <p:nvPr/>
        </p:nvSpPr>
        <p:spPr>
          <a:xfrm>
            <a:off x="5839460" y="1352962"/>
            <a:ext cx="607414" cy="4624922"/>
          </a:xfrm>
          <a:prstGeom prst="rightBrace">
            <a:avLst/>
          </a:prstGeom>
          <a:ln w="38100" cmpd="sng"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6768164" y="2830176"/>
            <a:ext cx="1515851" cy="1615271"/>
            <a:chOff x="7026678" y="2443616"/>
            <a:chExt cx="1685287" cy="1795820"/>
          </a:xfrm>
        </p:grpSpPr>
        <p:sp>
          <p:nvSpPr>
            <p:cNvPr id="7" name="Folded Corner 6"/>
            <p:cNvSpPr/>
            <p:nvPr/>
          </p:nvSpPr>
          <p:spPr>
            <a:xfrm>
              <a:off x="7026678" y="2443616"/>
              <a:ext cx="1573755" cy="1684300"/>
            </a:xfrm>
            <a:prstGeom prst="foldedCorne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DJRA1.1</a:t>
              </a:r>
              <a:endParaRPr lang="en-US" dirty="0"/>
            </a:p>
          </p:txBody>
        </p:sp>
        <p:sp>
          <p:nvSpPr>
            <p:cNvPr id="8" name="Folded Corner 7"/>
            <p:cNvSpPr/>
            <p:nvPr/>
          </p:nvSpPr>
          <p:spPr>
            <a:xfrm>
              <a:off x="7082444" y="2499376"/>
              <a:ext cx="1573755" cy="1684300"/>
            </a:xfrm>
            <a:prstGeom prst="foldedCorne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DJRA1.1</a:t>
              </a:r>
              <a:endParaRPr lang="en-US" dirty="0"/>
            </a:p>
          </p:txBody>
        </p:sp>
        <p:sp>
          <p:nvSpPr>
            <p:cNvPr id="9" name="Folded Corner 8"/>
            <p:cNvSpPr/>
            <p:nvPr/>
          </p:nvSpPr>
          <p:spPr>
            <a:xfrm>
              <a:off x="7138210" y="2555136"/>
              <a:ext cx="1573755" cy="1684300"/>
            </a:xfrm>
            <a:prstGeom prst="foldedCorner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DJRA1.1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84858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AAI Current status</a:t>
            </a:r>
          </a:p>
          <a:p>
            <a:pPr lvl="1"/>
            <a:r>
              <a:rPr lang="en-US" dirty="0"/>
              <a:t>What is your community’s current experience with AAI? </a:t>
            </a:r>
          </a:p>
          <a:p>
            <a:pPr lvl="2"/>
            <a:r>
              <a:rPr lang="en-US" dirty="0" smtClean="0"/>
              <a:t>Benefits, perceived barriers and user experience</a:t>
            </a:r>
          </a:p>
          <a:p>
            <a:pPr lvl="2"/>
            <a:r>
              <a:rPr lang="en-US" dirty="0" smtClean="0"/>
              <a:t>Technical solutions adopted</a:t>
            </a:r>
          </a:p>
          <a:p>
            <a:pPr lvl="2"/>
            <a:r>
              <a:rPr lang="en-US" dirty="0" smtClean="0"/>
              <a:t>Current coverage of federated AAI in the community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Requirements</a:t>
            </a:r>
          </a:p>
          <a:p>
            <a:pPr lvl="1"/>
            <a:r>
              <a:rPr lang="en-US" dirty="0" smtClean="0"/>
              <a:t>Type of </a:t>
            </a:r>
            <a:r>
              <a:rPr lang="en-US" dirty="0" err="1" smtClean="0"/>
              <a:t>IdPs</a:t>
            </a:r>
            <a:r>
              <a:rPr lang="en-US" dirty="0" smtClean="0"/>
              <a:t> relevant for the community</a:t>
            </a:r>
          </a:p>
          <a:p>
            <a:pPr lvl="1"/>
            <a:r>
              <a:rPr lang="en-US" dirty="0" smtClean="0"/>
              <a:t>How AAI penetration can be improved?</a:t>
            </a:r>
          </a:p>
          <a:p>
            <a:pPr lvl="1"/>
            <a:r>
              <a:rPr lang="en-US" dirty="0" smtClean="0"/>
              <a:t>Technical requirements</a:t>
            </a:r>
          </a:p>
          <a:p>
            <a:pPr lvl="2"/>
            <a:r>
              <a:rPr lang="en-US" dirty="0" smtClean="0"/>
              <a:t>Preferred technology, attribute release, </a:t>
            </a:r>
            <a:r>
              <a:rPr lang="en-US" dirty="0" err="1" smtClean="0"/>
              <a:t>LoA</a:t>
            </a:r>
            <a:r>
              <a:rPr lang="en-US" dirty="0" smtClean="0"/>
              <a:t> management, unique identifiers, group management, type of access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topics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0794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r>
              <a:rPr lang="en-US" sz="1800" dirty="0" err="1" smtClean="0"/>
              <a:t>BioVel</a:t>
            </a:r>
            <a:endParaRPr lang="en-US" sz="1800" dirty="0" smtClean="0"/>
          </a:p>
          <a:p>
            <a:r>
              <a:rPr lang="en-US" sz="1800" dirty="0" smtClean="0"/>
              <a:t>DARIAH</a:t>
            </a:r>
          </a:p>
          <a:p>
            <a:r>
              <a:rPr lang="en-US" sz="1800" dirty="0" smtClean="0"/>
              <a:t>EISCAT</a:t>
            </a:r>
          </a:p>
          <a:p>
            <a:r>
              <a:rPr lang="en-US" sz="1800" dirty="0" smtClean="0"/>
              <a:t>WLCG</a:t>
            </a:r>
          </a:p>
          <a:p>
            <a:r>
              <a:rPr lang="en-US" sz="1800" dirty="0" smtClean="0"/>
              <a:t>EPOS</a:t>
            </a:r>
          </a:p>
          <a:p>
            <a:r>
              <a:rPr lang="en-US" sz="1800" dirty="0" smtClean="0"/>
              <a:t>Photon and neutron (Umbrella)</a:t>
            </a:r>
          </a:p>
          <a:p>
            <a:r>
              <a:rPr lang="en-US" sz="1800" dirty="0" smtClean="0"/>
              <a:t>ELIXIR</a:t>
            </a:r>
          </a:p>
          <a:p>
            <a:r>
              <a:rPr lang="en-US" sz="1800" dirty="0" smtClean="0"/>
              <a:t>CLARIN</a:t>
            </a:r>
          </a:p>
          <a:p>
            <a:r>
              <a:rPr lang="en-US" sz="1800" dirty="0" smtClean="0"/>
              <a:t>EGI</a:t>
            </a:r>
          </a:p>
          <a:p>
            <a:r>
              <a:rPr lang="en-US" sz="1800" dirty="0" smtClean="0"/>
              <a:t>EUDAT</a:t>
            </a:r>
          </a:p>
          <a:p>
            <a:r>
              <a:rPr lang="en-US" sz="1800" dirty="0" smtClean="0"/>
              <a:t>D4Science</a:t>
            </a:r>
          </a:p>
          <a:p>
            <a:r>
              <a:rPr lang="en-US" sz="1800" dirty="0" smtClean="0"/>
              <a:t>PSNC</a:t>
            </a:r>
          </a:p>
          <a:p>
            <a:r>
              <a:rPr lang="en-US" sz="1800" dirty="0" smtClean="0"/>
              <a:t>FMI</a:t>
            </a:r>
          </a:p>
          <a:p>
            <a:r>
              <a:rPr lang="en-US" sz="1800" dirty="0" smtClean="0"/>
              <a:t>Libraries and education</a:t>
            </a:r>
            <a:endParaRPr lang="en-US" sz="18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urveys received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657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How the deliverable is structured:</a:t>
            </a:r>
          </a:p>
          <a:p>
            <a:r>
              <a:rPr lang="en-US" dirty="0" smtClean="0"/>
              <a:t>Inputs from the stakeholders:</a:t>
            </a:r>
          </a:p>
          <a:p>
            <a:pPr lvl="1"/>
            <a:r>
              <a:rPr lang="en-US" dirty="0" smtClean="0"/>
              <a:t>Summary of the requirements available before AARC</a:t>
            </a:r>
          </a:p>
          <a:p>
            <a:pPr lvl="1"/>
            <a:r>
              <a:rPr lang="en-US" dirty="0" smtClean="0"/>
              <a:t>Summary of the requirements gathered through the surveys</a:t>
            </a:r>
          </a:p>
          <a:p>
            <a:pPr lvl="1"/>
            <a:r>
              <a:rPr lang="en-US" dirty="0" smtClean="0"/>
              <a:t>Summary of the individual interviews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Requirements analysis </a:t>
            </a:r>
          </a:p>
          <a:p>
            <a:pPr lvl="1"/>
            <a:r>
              <a:rPr lang="en-US" dirty="0" smtClean="0"/>
              <a:t>Architectural and technical requirements</a:t>
            </a:r>
          </a:p>
          <a:p>
            <a:pPr lvl="1"/>
            <a:r>
              <a:rPr lang="en-US" dirty="0" smtClean="0"/>
              <a:t>Policies and best practices </a:t>
            </a:r>
          </a:p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analysis in DJRA1.1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2081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FIM4R</a:t>
            </a:r>
          </a:p>
          <a:p>
            <a:pPr lvl="1"/>
            <a:r>
              <a:rPr lang="en-US" dirty="0" smtClean="0"/>
              <a:t>High priority</a:t>
            </a:r>
          </a:p>
          <a:p>
            <a:pPr lvl="1"/>
            <a:r>
              <a:rPr lang="en-US" dirty="0" smtClean="0"/>
              <a:t>Medium priority</a:t>
            </a:r>
            <a:br>
              <a:rPr lang="en-US" dirty="0" smtClean="0"/>
            </a:br>
            <a:endParaRPr lang="en-US" dirty="0"/>
          </a:p>
          <a:p>
            <a:r>
              <a:rPr lang="en-US" dirty="0" smtClean="0"/>
              <a:t>TERENA AAA Study</a:t>
            </a:r>
          </a:p>
          <a:p>
            <a:pPr lvl="1"/>
            <a:r>
              <a:rPr lang="en-US" dirty="0" smtClean="0"/>
              <a:t>Technical recommendations </a:t>
            </a:r>
          </a:p>
          <a:p>
            <a:pPr lvl="2"/>
            <a:r>
              <a:rPr lang="en-US" dirty="0" smtClean="0"/>
              <a:t>Actions required</a:t>
            </a:r>
          </a:p>
          <a:p>
            <a:pPr lvl="2"/>
            <a:r>
              <a:rPr lang="en-US" dirty="0" smtClean="0"/>
              <a:t>Main stakeholders</a:t>
            </a:r>
          </a:p>
          <a:p>
            <a:pPr lvl="1"/>
            <a:r>
              <a:rPr lang="en-US" dirty="0" smtClean="0"/>
              <a:t>Policy recommendations</a:t>
            </a:r>
          </a:p>
          <a:p>
            <a:pPr lvl="2"/>
            <a:r>
              <a:rPr lang="en-US" dirty="0" smtClean="0"/>
              <a:t>Actions required</a:t>
            </a:r>
          </a:p>
          <a:p>
            <a:pPr lvl="2"/>
            <a:r>
              <a:rPr lang="en-US" dirty="0" smtClean="0"/>
              <a:t>Main stakeholders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DJRA1.1: Summary of the requirements from past activities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8266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76E6A-F32A-4612-884C-86870357C6B4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DJRA1.1: current status, barriers</a:t>
            </a:r>
            <a:endParaRPr lang="en-US" dirty="0"/>
          </a:p>
        </p:txBody>
      </p:sp>
      <p:pic>
        <p:nvPicPr>
          <p:cNvPr id="5" name="Picture 4" descr="Screen Shot 2015-10-31 at 7.34.18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38" y="1408184"/>
            <a:ext cx="9024447" cy="4469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86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GEANT Associati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resentation1" id="{10D0992E-CCCF-45DB-AB26-A4F50B75E4D6}" vid="{C2252C9B-28CB-4431-8278-C26B15A7694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5D342B61AA90142A8D5A114AFFAD389" ma:contentTypeVersion="1" ma:contentTypeDescription="Create a new document." ma:contentTypeScope="" ma:versionID="138dd77d572eb9aa87051d9216bdb443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48c5b5cd9b8d25ff6dd15848836f427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9AA3960-760A-4B61-8C8B-DBF90F37C8C8}">
  <ds:schemaRefs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  <ds:schemaRef ds:uri="http://purl.org/dc/dcmitype/"/>
    <ds:schemaRef ds:uri="http://schemas.microsoft.com/sharepoint/v3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F8F0BB2-8848-4E68-80B0-B0624BDBD5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2C07721-32FF-48B6-9D36-E09F4CC3A69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Final GEANT Association template 16 9 widescreen</Template>
  <TotalTime>9400</TotalTime>
  <Words>825</Words>
  <Application>Microsoft Macintosh PowerPoint</Application>
  <PresentationFormat>On-screen Show (4:3)</PresentationFormat>
  <Paragraphs>277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GEANT Association</vt:lpstr>
      <vt:lpstr>PowerPoint Presentation</vt:lpstr>
      <vt:lpstr>Overview</vt:lpstr>
      <vt:lpstr>PowerPoint Presentation</vt:lpstr>
      <vt:lpstr>Requirements gathering: the process</vt:lpstr>
      <vt:lpstr>Survey topics</vt:lpstr>
      <vt:lpstr>Surveys received</vt:lpstr>
      <vt:lpstr>Requirements analysis in DJRA1.1</vt:lpstr>
      <vt:lpstr>DJRA1.1: Summary of the requirements from past activities </vt:lpstr>
      <vt:lpstr>DJRA1.1: current status, barriers</vt:lpstr>
      <vt:lpstr>DJRA1.1: current status, technologies</vt:lpstr>
      <vt:lpstr>DJRA1.1: requirements, type of requirements </vt:lpstr>
      <vt:lpstr>MJRA1.1: The requirements 1/2</vt:lpstr>
      <vt:lpstr>MJRA1.1: The requirements 2/2</vt:lpstr>
      <vt:lpstr>How can requirements be prioritized?</vt:lpstr>
      <vt:lpstr>PowerPoint Presentation</vt:lpstr>
      <vt:lpstr>Why individual interviews</vt:lpstr>
      <vt:lpstr>Already performed interviews</vt:lpstr>
      <vt:lpstr>Next steps with the interviews</vt:lpstr>
      <vt:lpstr>Feedback needed-1!</vt:lpstr>
      <vt:lpstr>PowerPoint Presentation</vt:lpstr>
      <vt:lpstr>MJRA1.1: AAI technologies analysis</vt:lpstr>
      <vt:lpstr>MJRA1.1: The topics</vt:lpstr>
      <vt:lpstr>MJRA1.1: Authentication technologies</vt:lpstr>
      <vt:lpstr>MJRA1.1: Authorization and attributes management services</vt:lpstr>
      <vt:lpstr>MJRA1.1: Interoperability-enabling tools </vt:lpstr>
      <vt:lpstr>MJRA1.1: How to compare technologies and tools</vt:lpstr>
      <vt:lpstr>MRA1.1 timeline</vt:lpstr>
      <vt:lpstr>Feedback needed-2!</vt:lpstr>
      <vt:lpstr>PowerPoint Presentation</vt:lpstr>
    </vt:vector>
  </TitlesOfParts>
  <Company>DANTE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Karl Meyer</dc:creator>
  <cp:lastModifiedBy>Peter Solagna</cp:lastModifiedBy>
  <cp:revision>188</cp:revision>
  <cp:lastPrinted>2015-05-01T10:30:08Z</cp:lastPrinted>
  <dcterms:created xsi:type="dcterms:W3CDTF">2015-04-29T14:13:57Z</dcterms:created>
  <dcterms:modified xsi:type="dcterms:W3CDTF">2015-11-02T11:52:42Z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0x01010015D342B61AA90142A8D5A114AFFAD389</vt:lpwstr>
  </property>
</Properties>
</file>