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61" r:id="rId3"/>
    <p:sldId id="265" r:id="rId4"/>
    <p:sldId id="266" r:id="rId5"/>
    <p:sldId id="262" r:id="rId6"/>
    <p:sldId id="264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B2AA0C-7444-4CE6-90EF-CB1F816A4AE2}">
  <a:tblStyle styleId="{AFB2AA0C-7444-4CE6-90EF-CB1F816A4AE2}" styleName="Table_0">
    <a:wholeTbl>
      <a:tcStyle>
        <a:tcBdr>
          <a:lef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89745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9306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3954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1405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109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1217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486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12650" y="864850"/>
            <a:ext cx="8918699" cy="393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None/>
              <a:defRPr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12650" y="864850"/>
            <a:ext cx="8918699" cy="393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Open Sans"/>
              <a:defRPr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spcBef>
                <a:spcPts val="480"/>
              </a:spcBef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‹N›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2116742"/>
            <a:ext cx="7772400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Example </a:t>
            </a:r>
            <a:r>
              <a:rPr lang="en" dirty="0" smtClean="0"/>
              <a:t>Use Case for Attribute Authorities and Token Translation </a:t>
            </a:r>
            <a:r>
              <a:rPr lang="en" dirty="0" smtClean="0"/>
              <a:t>Services</a:t>
            </a:r>
            <a:br>
              <a:rPr lang="en" dirty="0" smtClean="0"/>
            </a:br>
            <a:r>
              <a:rPr lang="en" dirty="0" smtClean="0"/>
              <a:t>- the case for eduGAIN</a:t>
            </a:r>
            <a:endParaRPr lang="en" dirty="0"/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34496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Andrea Biancini</a:t>
            </a:r>
            <a:endParaRPr lang="en" dirty="0"/>
          </a:p>
        </p:txBody>
      </p:sp>
      <p:pic>
        <p:nvPicPr>
          <p:cNvPr id="32" name="Shape 32"/>
          <p:cNvPicPr preferRelativeResize="0"/>
          <p:nvPr/>
        </p:nvPicPr>
        <p:blipFill rotWithShape="1">
          <a:blip r:embed="rId3">
            <a:alphaModFix/>
          </a:blip>
          <a:srcRect t="15117" b="15089"/>
          <a:stretch/>
        </p:blipFill>
        <p:spPr>
          <a:xfrm>
            <a:off x="2950000" y="0"/>
            <a:ext cx="2488400" cy="173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The architecture</a:t>
            </a:r>
            <a:endParaRPr lang="en"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864850"/>
            <a:ext cx="8229600" cy="3936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 smtClean="0"/>
              <a:t>eduGAIN is a </a:t>
            </a:r>
            <a:r>
              <a:rPr lang="en" sz="1800" b="1" dirty="0" smtClean="0"/>
              <a:t>SAML based identity federation</a:t>
            </a:r>
            <a:r>
              <a:rPr lang="en" sz="1800" dirty="0" smtClean="0"/>
              <a:t>, in this scenario Attribute Providers has been implemented leveraging two main protocols:</a:t>
            </a:r>
            <a:endParaRPr lang="en" sz="1800" dirty="0"/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400" dirty="0" smtClean="0"/>
              <a:t>the </a:t>
            </a:r>
            <a:r>
              <a:rPr lang="en" sz="1400" b="1" dirty="0" smtClean="0"/>
              <a:t>Attribute Authority role </a:t>
            </a:r>
            <a:r>
              <a:rPr lang="en" sz="1400" dirty="0" smtClean="0"/>
              <a:t>for a SAML federation entity, for orline information flows to be retrieved during user login;</a:t>
            </a:r>
            <a:endParaRPr lang="en" sz="1400" dirty="0"/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400" dirty="0" smtClean="0"/>
              <a:t>the </a:t>
            </a:r>
            <a:r>
              <a:rPr lang="en" sz="1400" b="1" dirty="0" smtClean="0"/>
              <a:t>VOOT protocol </a:t>
            </a:r>
            <a:r>
              <a:rPr lang="en" sz="1400" dirty="0" smtClean="0"/>
              <a:t>(based on SCHIM) to describe groups and memberships offline from user authentication.</a:t>
            </a:r>
            <a:endParaRPr lang="en" sz="1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Interactions - AA</a:t>
            </a:r>
            <a:endParaRPr lang="en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25" y="938212"/>
            <a:ext cx="60769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216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Interactions - VOOT</a:t>
            </a:r>
            <a:endParaRPr lang="en" dirty="0"/>
          </a:p>
        </p:txBody>
      </p:sp>
      <p:sp>
        <p:nvSpPr>
          <p:cNvPr id="4" name="Segnaposto contenuto 1"/>
          <p:cNvSpPr txBox="1">
            <a:spLocks/>
          </p:cNvSpPr>
          <p:nvPr/>
        </p:nvSpPr>
        <p:spPr>
          <a:xfrm>
            <a:off x="481012" y="816429"/>
            <a:ext cx="8181975" cy="1306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None/>
              <a:defRPr sz="24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None/>
              <a:defRPr sz="18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pen Sans"/>
              <a:buNone/>
              <a:defRPr sz="14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VOOT is a protocol for exchanging group information externally to applications.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Very simple API: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097" y="1673829"/>
            <a:ext cx="5357107" cy="301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4019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Benefits and issues</a:t>
            </a:r>
            <a:endParaRPr lang="en"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864850"/>
            <a:ext cx="8229600" cy="3936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 smtClean="0"/>
              <a:t>The architecture shown permitted to:</a:t>
            </a:r>
            <a:endParaRPr lang="en" sz="1800"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5000"/>
              <a:buFont typeface="Arial"/>
              <a:buAutoNum type="arabicPeriod"/>
            </a:pPr>
            <a:r>
              <a:rPr lang="it-IT" b="1" dirty="0" smtClean="0"/>
              <a:t>D</a:t>
            </a:r>
            <a:r>
              <a:rPr lang="en" b="1" dirty="0" smtClean="0"/>
              <a:t>istribute the responsibility </a:t>
            </a:r>
            <a:r>
              <a:rPr lang="en" dirty="0" smtClean="0"/>
              <a:t>to provide information about known users to different subjects within the federation.</a:t>
            </a:r>
            <a:endParaRPr lang="en" dirty="0" smtClean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5000"/>
              <a:buFont typeface="Arial"/>
              <a:buAutoNum type="arabicPeriod"/>
            </a:pPr>
            <a:r>
              <a:rPr lang="it-IT" b="1" dirty="0" err="1" smtClean="0"/>
              <a:t>Decouple</a:t>
            </a:r>
            <a:r>
              <a:rPr lang="it-IT" b="1" dirty="0" smtClean="0"/>
              <a:t> </a:t>
            </a:r>
            <a:r>
              <a:rPr lang="it-IT" b="1" dirty="0" err="1" smtClean="0"/>
              <a:t>authentication</a:t>
            </a:r>
            <a:r>
              <a:rPr lang="it-IT" b="1" dirty="0" smtClean="0"/>
              <a:t> and </a:t>
            </a:r>
            <a:r>
              <a:rPr lang="it-IT" b="1" dirty="0" err="1" smtClean="0"/>
              <a:t>authorization</a:t>
            </a:r>
            <a:r>
              <a:rPr lang="it-IT" b="1" dirty="0" smtClean="0"/>
              <a:t> </a:t>
            </a:r>
            <a:r>
              <a:rPr lang="it-IT" dirty="0" err="1" smtClean="0"/>
              <a:t>processes</a:t>
            </a:r>
            <a:r>
              <a:rPr lang="it-IT" dirty="0" smtClean="0"/>
              <a:t>.</a:t>
            </a:r>
            <a:endParaRPr lang="en" dirty="0" smtClean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5000"/>
              <a:buFont typeface="Arial"/>
              <a:buAutoNum type="arabicPeriod"/>
            </a:pPr>
            <a:endParaRPr lang="en" dirty="0"/>
          </a:p>
          <a:p>
            <a:pPr marL="457200" lvl="0" indent="-342900">
              <a:lnSpc>
                <a:spcPct val="115000"/>
              </a:lnSpc>
              <a:spcAft>
                <a:spcPts val="1000"/>
              </a:spcAft>
              <a:buFont typeface="Arial"/>
              <a:buChar char="●"/>
            </a:pPr>
            <a:r>
              <a:rPr lang="en" sz="1800" dirty="0" smtClean="0"/>
              <a:t>AAs in eduGAIN still have some significant limitation:</a:t>
            </a:r>
            <a:endParaRPr lang="en" sz="1800" dirty="0"/>
          </a:p>
          <a:p>
            <a:pPr marL="914400" lvl="1" indent="-342900">
              <a:lnSpc>
                <a:spcPct val="115000"/>
              </a:lnSpc>
              <a:spcAft>
                <a:spcPts val="1000"/>
              </a:spcAft>
              <a:buSzPct val="75000"/>
              <a:buFont typeface="Arial"/>
              <a:buAutoNum type="arabicPeriod"/>
            </a:pPr>
            <a:r>
              <a:rPr lang="en-US" dirty="0"/>
              <a:t>AAs still have some </a:t>
            </a:r>
            <a:r>
              <a:rPr lang="en-US" b="1" dirty="0"/>
              <a:t>issue regarding privacy and security</a:t>
            </a:r>
            <a:r>
              <a:rPr lang="en-US" dirty="0"/>
              <a:t>.</a:t>
            </a:r>
          </a:p>
          <a:p>
            <a:pPr marL="914400" lvl="1" indent="-342900">
              <a:lnSpc>
                <a:spcPct val="115000"/>
              </a:lnSpc>
              <a:spcAft>
                <a:spcPts val="1000"/>
              </a:spcAft>
              <a:buSzPct val="75000"/>
              <a:buFont typeface="Arial"/>
              <a:buAutoNum type="arabicPeriod"/>
            </a:pPr>
            <a:r>
              <a:rPr lang="en-US" b="1" dirty="0"/>
              <a:t>User enrolment </a:t>
            </a:r>
            <a:r>
              <a:rPr lang="en-US" dirty="0"/>
              <a:t>must be supported to reduce </a:t>
            </a:r>
            <a:r>
              <a:rPr lang="en-US" dirty="0" smtClean="0"/>
              <a:t>effort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dirty="0"/>
              <a:t>Conclusions, chall</a:t>
            </a:r>
            <a:r>
              <a:rPr lang="it-IT" dirty="0"/>
              <a:t>e</a:t>
            </a:r>
            <a:r>
              <a:rPr lang="en" dirty="0"/>
              <a:t>nges addressed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864850"/>
            <a:ext cx="8229600" cy="3936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>
              <a:lnSpc>
                <a:spcPct val="115000"/>
              </a:lnSpc>
              <a:spcAft>
                <a:spcPts val="1000"/>
              </a:spcAft>
              <a:buFont typeface="Arial"/>
              <a:buChar char="●"/>
            </a:pPr>
            <a:r>
              <a:rPr lang="en-US" sz="1800" b="1" dirty="0" smtClean="0"/>
              <a:t>Permit delegation </a:t>
            </a:r>
            <a:r>
              <a:rPr lang="en-US" sz="1800" dirty="0" smtClean="0"/>
              <a:t>of the management of user information in a </a:t>
            </a:r>
            <a:r>
              <a:rPr lang="en-US" sz="1800" dirty="0"/>
              <a:t>clear and secure </a:t>
            </a:r>
            <a:r>
              <a:rPr lang="en-US" sz="1800" dirty="0" smtClean="0"/>
              <a:t>way.</a:t>
            </a:r>
            <a:endParaRPr lang="en-US" sz="1800" dirty="0"/>
          </a:p>
          <a:p>
            <a:pPr marL="457200" indent="-342900">
              <a:lnSpc>
                <a:spcPct val="115000"/>
              </a:lnSpc>
              <a:spcAft>
                <a:spcPts val="1000"/>
              </a:spcAft>
              <a:buFont typeface="Arial"/>
              <a:buChar char="●"/>
            </a:pPr>
            <a:r>
              <a:rPr lang="en-US" sz="1800" dirty="0" smtClean="0"/>
              <a:t>Provide </a:t>
            </a:r>
            <a:r>
              <a:rPr lang="en-US" sz="1800" b="1" dirty="0" smtClean="0"/>
              <a:t>new architectural elements </a:t>
            </a:r>
            <a:r>
              <a:rPr lang="en-US" sz="1800" dirty="0" smtClean="0"/>
              <a:t>that could </a:t>
            </a:r>
            <a:r>
              <a:rPr lang="en-US" sz="1800" b="1" dirty="0" smtClean="0"/>
              <a:t>seamlessly integrate </a:t>
            </a:r>
            <a:r>
              <a:rPr lang="en-US" sz="1800" dirty="0" smtClean="0"/>
              <a:t>with existing architectures (</a:t>
            </a:r>
            <a:r>
              <a:rPr lang="en-US" sz="1800" dirty="0"/>
              <a:t>to </a:t>
            </a:r>
            <a:r>
              <a:rPr lang="en-US" sz="1800" b="1" dirty="0"/>
              <a:t>simplify technical adoption</a:t>
            </a:r>
            <a:r>
              <a:rPr lang="en-US" sz="1800" dirty="0"/>
              <a:t> of such a solution by all the participants to the federation</a:t>
            </a:r>
            <a:r>
              <a:rPr lang="en-US" sz="1800" dirty="0" smtClean="0"/>
              <a:t>).</a:t>
            </a:r>
          </a:p>
          <a:p>
            <a:pPr marL="457200" lvl="0" indent="-342900">
              <a:lnSpc>
                <a:spcPct val="115000"/>
              </a:lnSpc>
              <a:spcAft>
                <a:spcPts val="1000"/>
              </a:spcAft>
              <a:buFont typeface="Arial"/>
              <a:buChar char="●"/>
            </a:pPr>
            <a:r>
              <a:rPr lang="en-US" sz="1800" dirty="0" smtClean="0"/>
              <a:t>Leverage the </a:t>
            </a:r>
            <a:r>
              <a:rPr lang="en-US" sz="1800" b="1" dirty="0" smtClean="0"/>
              <a:t>existing federations </a:t>
            </a:r>
            <a:r>
              <a:rPr lang="en-US" sz="1800" dirty="0" smtClean="0"/>
              <a:t>in building the </a:t>
            </a:r>
            <a:r>
              <a:rPr lang="en-US" sz="1800" b="1" dirty="0" smtClean="0"/>
              <a:t>reciprocal </a:t>
            </a:r>
            <a:r>
              <a:rPr lang="en-US" sz="1800" b="1" dirty="0"/>
              <a:t>trust</a:t>
            </a:r>
            <a:r>
              <a:rPr lang="en-US" sz="1800" dirty="0"/>
              <a:t>, </a:t>
            </a:r>
            <a:r>
              <a:rPr lang="en-US" sz="1800" dirty="0" smtClean="0"/>
              <a:t>needed to guarantee security.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5675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220</Words>
  <Application>Microsoft Office PowerPoint</Application>
  <PresentationFormat>Presentazione su schermo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Open Sans</vt:lpstr>
      <vt:lpstr>simple-light</vt:lpstr>
      <vt:lpstr>Example Use Case for Attribute Authorities and Token Translation Services - the case for eduGAIN</vt:lpstr>
      <vt:lpstr>The architecture</vt:lpstr>
      <vt:lpstr>Interactions - AA</vt:lpstr>
      <vt:lpstr>Interactions - VOOT</vt:lpstr>
      <vt:lpstr>Benefits and issues</vt:lpstr>
      <vt:lpstr>Conclusions, challenges addressed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JRA1.4 Models for implementing Attribute Providers and Token Translation Services </dc:title>
  <cp:lastModifiedBy>Andrea Biancini</cp:lastModifiedBy>
  <cp:revision>9</cp:revision>
  <dcterms:modified xsi:type="dcterms:W3CDTF">2015-11-02T07:28:51Z</dcterms:modified>
</cp:coreProperties>
</file>