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1"/>
  </p:notesMasterIdLst>
  <p:sldIdLst>
    <p:sldId id="283" r:id="rId5"/>
    <p:sldId id="281" r:id="rId6"/>
    <p:sldId id="287" r:id="rId7"/>
    <p:sldId id="288" r:id="rId8"/>
    <p:sldId id="289" r:id="rId9"/>
    <p:sldId id="286" r:id="rId10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791C"/>
    <a:srgbClr val="003F5E"/>
    <a:srgbClr val="F57B20"/>
    <a:srgbClr val="F57A1E"/>
    <a:srgbClr val="013F5E"/>
    <a:srgbClr val="003959"/>
    <a:srgbClr val="ED1556"/>
    <a:srgbClr val="003F5D"/>
    <a:srgbClr val="1C4161"/>
    <a:srgbClr val="0043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popeda\winhome\mlinden\My%20Documents\omat%20tiedostot\AARC\IdM%20Maturity%20Scan%20SURFnet%20E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7623126338329801"/>
          <c:y val="0.19174013680497501"/>
          <c:w val="0.44753747323340498"/>
          <c:h val="0.61651828603445602"/>
        </c:manualLayout>
      </c:layout>
      <c:radarChart>
        <c:radarStyle val="marker"/>
        <c:varyColors val="0"/>
        <c:ser>
          <c:idx val="0"/>
          <c:order val="0"/>
          <c:spPr>
            <a:ln w="38100">
              <a:solidFill>
                <a:srgbClr val="666699"/>
              </a:solidFill>
              <a:prstDash val="solid"/>
            </a:ln>
          </c:spPr>
          <c:marker>
            <c:symbol val="none"/>
          </c:marker>
          <c:cat>
            <c:strRef>
              <c:f>'Aspects graph'!$A$1:$A$9</c:f>
              <c:strCache>
                <c:ptCount val="9"/>
                <c:pt idx="0">
                  <c:v>simple sign on</c:v>
                </c:pt>
                <c:pt idx="1">
                  <c:v>autorisation</c:v>
                </c:pt>
                <c:pt idx="2">
                  <c:v>identified source systems</c:v>
                </c:pt>
                <c:pt idx="3">
                  <c:v>policy</c:v>
                </c:pt>
                <c:pt idx="4">
                  <c:v>processes and procedures</c:v>
                </c:pt>
                <c:pt idx="5">
                  <c:v>suitable IdP system</c:v>
                </c:pt>
                <c:pt idx="6">
                  <c:v>quality of identities</c:v>
                </c:pt>
                <c:pt idx="7">
                  <c:v>implementation of processes and procedures</c:v>
                </c:pt>
                <c:pt idx="8">
                  <c:v>security</c:v>
                </c:pt>
              </c:strCache>
            </c:strRef>
          </c:cat>
          <c:val>
            <c:numRef>
              <c:f>'Aspects graph'!$B$1:$B$9</c:f>
              <c:numCache>
                <c:formatCode>General</c:formatCode>
                <c:ptCount val="9"/>
                <c:pt idx="0">
                  <c:v>0.5</c:v>
                </c:pt>
                <c:pt idx="1">
                  <c:v>0.3</c:v>
                </c:pt>
                <c:pt idx="2">
                  <c:v>0.9</c:v>
                </c:pt>
                <c:pt idx="3">
                  <c:v>0.6</c:v>
                </c:pt>
                <c:pt idx="4">
                  <c:v>1</c:v>
                </c:pt>
                <c:pt idx="5">
                  <c:v>0.4</c:v>
                </c:pt>
                <c:pt idx="6">
                  <c:v>0.8</c:v>
                </c:pt>
                <c:pt idx="7">
                  <c:v>0.7</c:v>
                </c:pt>
                <c:pt idx="8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8964784"/>
        <c:axId val="293651968"/>
      </c:radarChart>
      <c:catAx>
        <c:axId val="298964784"/>
        <c:scaling>
          <c:orientation val="minMax"/>
        </c:scaling>
        <c:delete val="0"/>
        <c:axPos val="b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crossAx val="293651968"/>
        <c:crosses val="autoZero"/>
        <c:auto val="0"/>
        <c:lblAlgn val="ctr"/>
        <c:lblOffset val="100"/>
        <c:noMultiLvlLbl val="0"/>
      </c:catAx>
      <c:valAx>
        <c:axId val="293651968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General" sourceLinked="1"/>
        <c:majorTickMark val="cross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29896478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200"/>
      </a:pPr>
      <a:endParaRPr lang="fi-FI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D8A83-A817-41E3-A602-3B517E18334E}" type="datetimeFigureOut">
              <a:rPr lang="en-GB" smtClean="0"/>
              <a:t>30/10/2015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C110B-1C27-4A5B-8007-E6BF4BB6C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726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9" name="Rectangle 18"/>
          <p:cNvSpPr/>
          <p:nvPr userDrawn="1"/>
        </p:nvSpPr>
        <p:spPr>
          <a:xfrm>
            <a:off x="0" y="0"/>
            <a:ext cx="1219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10060" y="3625010"/>
            <a:ext cx="5096933" cy="375289"/>
          </a:xfrm>
        </p:spPr>
        <p:txBody>
          <a:bodyPr>
            <a:normAutofit/>
          </a:bodyPr>
          <a:lstStyle>
            <a:lvl1pPr marL="0" indent="0">
              <a:buNone/>
              <a:defRPr sz="2000" b="1" baseline="0"/>
            </a:lvl1pPr>
          </a:lstStyle>
          <a:p>
            <a:pPr lvl="0"/>
            <a:r>
              <a:rPr lang="en-US" dirty="0" smtClean="0"/>
              <a:t>Presenter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0060" y="5484095"/>
            <a:ext cx="5003270" cy="43634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Event, Location</a:t>
            </a:r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710060" y="2804347"/>
            <a:ext cx="5733073" cy="503459"/>
          </a:xfrm>
        </p:spPr>
        <p:txBody>
          <a:bodyPr>
            <a:normAutofit/>
          </a:bodyPr>
          <a:lstStyle>
            <a:lvl1pPr marL="0" indent="0">
              <a:buNone/>
              <a:defRPr sz="1950">
                <a:solidFill>
                  <a:srgbClr val="F6791C"/>
                </a:solidFill>
              </a:defRPr>
            </a:lvl1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710060" y="2398309"/>
            <a:ext cx="5733073" cy="473242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710060" y="5785333"/>
            <a:ext cx="5003270" cy="42831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Date</a:t>
            </a:r>
            <a:endParaRPr lang="en-GB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710060" y="3947187"/>
            <a:ext cx="5096933" cy="347215"/>
          </a:xfrm>
        </p:spPr>
        <p:txBody>
          <a:bodyPr>
            <a:normAutofit/>
          </a:bodyPr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en-US" dirty="0" smtClean="0"/>
              <a:t>Role in Project, AARC (if applicable)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710060" y="4249758"/>
            <a:ext cx="6613609" cy="347215"/>
          </a:xfrm>
        </p:spPr>
        <p:txBody>
          <a:bodyPr>
            <a:normAutofit/>
          </a:bodyPr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en-US" dirty="0" smtClean="0"/>
              <a:t>Role in Organisation, Organisation Name (if Applicable)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894961" y="4765918"/>
            <a:ext cx="914400" cy="190399"/>
          </a:xfrm>
        </p:spPr>
        <p:txBody>
          <a:bodyPr>
            <a:normAutofit/>
          </a:bodyPr>
          <a:lstStyle>
            <a:lvl1pPr marL="0" indent="0">
              <a:buNone/>
              <a:defRPr sz="600"/>
            </a:lvl1pPr>
          </a:lstStyle>
          <a:p>
            <a:pPr lvl="0"/>
            <a:r>
              <a:rPr lang="en-US" dirty="0" smtClean="0"/>
              <a:t>Logo (optional)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543"/>
          <a:stretch/>
        </p:blipFill>
        <p:spPr>
          <a:xfrm>
            <a:off x="6306948" y="-77026"/>
            <a:ext cx="2887852" cy="6977361"/>
          </a:xfrm>
          <a:prstGeom prst="rect">
            <a:avLst/>
          </a:prstGeom>
        </p:spPr>
      </p:pic>
      <p:sp>
        <p:nvSpPr>
          <p:cNvPr id="23" name="TextBox 22"/>
          <p:cNvSpPr txBox="1"/>
          <p:nvPr userDrawn="1"/>
        </p:nvSpPr>
        <p:spPr>
          <a:xfrm>
            <a:off x="1961799" y="927798"/>
            <a:ext cx="55798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003F5E"/>
                </a:solidFill>
              </a:rPr>
              <a:t>Authentication and Authorisation for Research and Collaboration</a:t>
            </a:r>
            <a:endParaRPr lang="en-GB" sz="1600" dirty="0">
              <a:solidFill>
                <a:srgbClr val="003F5E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15" y="509608"/>
            <a:ext cx="1418612" cy="1281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42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1716838"/>
            <a:ext cx="4629150" cy="414421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716837"/>
            <a:ext cx="3236119" cy="415215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41735" y="74650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188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le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extBox 1"/>
          <p:cNvSpPr txBox="1"/>
          <p:nvPr userDrawn="1"/>
        </p:nvSpPr>
        <p:spPr>
          <a:xfrm>
            <a:off x="489287" y="304803"/>
            <a:ext cx="3601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 smtClean="0">
                <a:solidFill>
                  <a:srgbClr val="003F5D"/>
                </a:solidFill>
              </a:rPr>
              <a:t>Style</a:t>
            </a:r>
            <a:r>
              <a:rPr lang="en-GB" sz="1800" b="1" baseline="0" dirty="0" smtClean="0">
                <a:solidFill>
                  <a:srgbClr val="003F5D"/>
                </a:solidFill>
              </a:rPr>
              <a:t> Guide</a:t>
            </a:r>
          </a:p>
          <a:p>
            <a:r>
              <a:rPr lang="en-GB" sz="1800" baseline="0" dirty="0" smtClean="0">
                <a:solidFill>
                  <a:srgbClr val="F57A1E"/>
                </a:solidFill>
              </a:rPr>
              <a:t>A Guide to Using the AARC Template</a:t>
            </a:r>
            <a:endParaRPr lang="en-GB" sz="1800" dirty="0">
              <a:solidFill>
                <a:srgbClr val="F57A1E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585275" y="2025770"/>
            <a:ext cx="761224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03F5D"/>
                </a:solidFill>
              </a:rPr>
              <a:t>This template is to</a:t>
            </a:r>
            <a:r>
              <a:rPr lang="en-GB" sz="1800" baseline="0" dirty="0" smtClean="0">
                <a:solidFill>
                  <a:srgbClr val="003F5D"/>
                </a:solidFill>
              </a:rPr>
              <a:t> present information on behalf of the AARC Project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Font is Calibri and will auto-size. Avoid using a font size less than 18pt.  Main font colour is Teal, </a:t>
            </a:r>
            <a:r>
              <a:rPr lang="en-GB" sz="1800" baseline="0" dirty="0" smtClean="0">
                <a:solidFill>
                  <a:srgbClr val="F57B20"/>
                </a:solidFill>
              </a:rPr>
              <a:t>highlight colour is Orange and should be used sparingly.</a:t>
            </a:r>
            <a:r>
              <a:rPr lang="en-GB" sz="1800" baseline="0" dirty="0" smtClean="0">
                <a:solidFill>
                  <a:srgbClr val="ED1556"/>
                </a:solidFill>
              </a:rPr>
              <a:t> </a:t>
            </a:r>
            <a:r>
              <a:rPr lang="en-GB" sz="1800" baseline="0" dirty="0" smtClean="0">
                <a:solidFill>
                  <a:srgbClr val="003F5D"/>
                </a:solidFill>
              </a:rPr>
              <a:t>If the colours are not shown in PowerPoint use the colour picker to select the correct colour from the logo or these samples</a:t>
            </a:r>
            <a:endParaRPr lang="en-GB" sz="1800" baseline="0" dirty="0" smtClean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800" baseline="0" dirty="0" smtClean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The title slide has space for the speaker’s own organisation logo which should be no larger than the main AARC logo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800" baseline="0" dirty="0" smtClean="0">
              <a:solidFill>
                <a:srgbClr val="003F5D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The end slide includes EU logo, copyright, and funding statement and must be included in any slide packs distributed or printed.</a:t>
            </a:r>
          </a:p>
        </p:txBody>
      </p:sp>
      <p:sp>
        <p:nvSpPr>
          <p:cNvPr id="5" name="Oval 4"/>
          <p:cNvSpPr/>
          <p:nvPr userDrawn="1"/>
        </p:nvSpPr>
        <p:spPr>
          <a:xfrm>
            <a:off x="8167657" y="5560973"/>
            <a:ext cx="545432" cy="529390"/>
          </a:xfrm>
          <a:prstGeom prst="ellipse">
            <a:avLst/>
          </a:prstGeom>
          <a:solidFill>
            <a:srgbClr val="003F5D"/>
          </a:solidFill>
          <a:ln>
            <a:solidFill>
              <a:srgbClr val="003F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9" name="Oval 8"/>
          <p:cNvSpPr/>
          <p:nvPr userDrawn="1"/>
        </p:nvSpPr>
        <p:spPr>
          <a:xfrm>
            <a:off x="7413676" y="5560973"/>
            <a:ext cx="545432" cy="529390"/>
          </a:xfrm>
          <a:prstGeom prst="ellipse">
            <a:avLst/>
          </a:prstGeom>
          <a:solidFill>
            <a:srgbClr val="F6791C"/>
          </a:solidFill>
          <a:ln>
            <a:solidFill>
              <a:srgbClr val="F679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178045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(Must be includ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1" y="3"/>
            <a:ext cx="9144001" cy="6858001"/>
          </a:xfrm>
          <a:prstGeom prst="rect">
            <a:avLst/>
          </a:prstGeom>
          <a:solidFill>
            <a:srgbClr val="003F5E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7922" y="4"/>
            <a:ext cx="3786078" cy="6858000"/>
          </a:xfrm>
          <a:prstGeom prst="rect">
            <a:avLst/>
          </a:prstGeom>
        </p:spPr>
      </p:pic>
      <p:sp>
        <p:nvSpPr>
          <p:cNvPr id="18" name="TextBox 17"/>
          <p:cNvSpPr txBox="1"/>
          <p:nvPr userDrawn="1"/>
        </p:nvSpPr>
        <p:spPr>
          <a:xfrm>
            <a:off x="1617499" y="6296426"/>
            <a:ext cx="5711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GÉANT  on behalf of the AARC project.</a:t>
            </a:r>
          </a:p>
          <a:p>
            <a:pPr algn="ctr"/>
            <a:r>
              <a:rPr lang="en-GB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The work leading to these results has received funding from the European Union’s Horizon 2020 research and innovation programme under Grant Agreement No. 653965 (AARC).</a:t>
            </a:r>
            <a:endParaRPr lang="en-GB" sz="600" dirty="0">
              <a:solidFill>
                <a:schemeClr val="bg1"/>
              </a:solidFill>
            </a:endParaRP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8991" y="5966378"/>
            <a:ext cx="368836" cy="29466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2614962" y="2395574"/>
            <a:ext cx="374897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Thank you</a:t>
            </a:r>
          </a:p>
          <a:p>
            <a:pPr algn="ctr"/>
            <a:r>
              <a:rPr lang="en-GB" sz="4400" dirty="0" smtClean="0">
                <a:solidFill>
                  <a:srgbClr val="F6791C"/>
                </a:solidFill>
              </a:rPr>
              <a:t>Any</a:t>
            </a:r>
            <a:r>
              <a:rPr lang="en-GB" sz="4400" baseline="0" dirty="0" smtClean="0">
                <a:solidFill>
                  <a:srgbClr val="F6791C"/>
                </a:solidFill>
              </a:rPr>
              <a:t> Questions?</a:t>
            </a:r>
            <a:endParaRPr lang="en-GB" sz="4400" dirty="0">
              <a:solidFill>
                <a:srgbClr val="F6791C"/>
              </a:solidFill>
            </a:endParaRPr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1" hasCustomPrompt="1"/>
          </p:nvPr>
        </p:nvSpPr>
        <p:spPr>
          <a:xfrm>
            <a:off x="2822375" y="4113541"/>
            <a:ext cx="3334147" cy="37371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Presenter email address</a:t>
            </a:r>
            <a:endParaRPr lang="en-GB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3781553" y="5598281"/>
            <a:ext cx="13837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</a:rPr>
              <a:t>https://aarc-project.eu</a:t>
            </a:r>
            <a:endParaRPr lang="en-GB" sz="1000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4"/>
          <a:srcRect b="30428"/>
          <a:stretch/>
        </p:blipFill>
        <p:spPr>
          <a:xfrm>
            <a:off x="3737103" y="4835818"/>
            <a:ext cx="1385319" cy="785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33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>
                <a:latin typeface="+mn-lt"/>
              </a:defRPr>
            </a:lvl1pPr>
            <a:lvl2pPr>
              <a:defRPr sz="1800">
                <a:solidFill>
                  <a:srgbClr val="004361"/>
                </a:solidFill>
                <a:latin typeface="+mn-lt"/>
              </a:defRPr>
            </a:lvl2pPr>
            <a:lvl3pPr>
              <a:defRPr sz="1800">
                <a:solidFill>
                  <a:srgbClr val="003F5E"/>
                </a:solidFill>
                <a:latin typeface="+mn-lt"/>
              </a:defRPr>
            </a:lvl3pPr>
            <a:lvl4pPr>
              <a:defRPr sz="1800"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41735" y="74650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399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825625"/>
            <a:ext cx="4171950" cy="435133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87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953" y="1681163"/>
            <a:ext cx="413623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1951" y="2489205"/>
            <a:ext cx="4164806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41735" y="74650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9482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6:33 Text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6" y="1524003"/>
            <a:ext cx="5898092" cy="4652963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solidFill>
                  <a:srgbClr val="004361"/>
                </a:solidFill>
                <a:latin typeface="+mn-lt"/>
              </a:defRPr>
            </a:lvl2pPr>
            <a:lvl3pPr>
              <a:defRPr>
                <a:solidFill>
                  <a:srgbClr val="003F5E"/>
                </a:solidFill>
                <a:latin typeface="+mn-lt"/>
              </a:defRPr>
            </a:lvl3pPr>
            <a:lvl4pPr>
              <a:defRPr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41735" y="74650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6239933" y="153246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6451594" y="1532467"/>
            <a:ext cx="2" cy="4682066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651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341735" y="74650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077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41735" y="74650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1676400"/>
            <a:ext cx="9144000" cy="2165684"/>
          </a:xfrm>
          <a:prstGeom prst="rect">
            <a:avLst/>
          </a:prstGeom>
          <a:solidFill>
            <a:srgbClr val="013F5E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52930" y="4083050"/>
            <a:ext cx="8406062" cy="218139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250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41735" y="74650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3858126"/>
            <a:ext cx="9144000" cy="2165684"/>
          </a:xfrm>
          <a:prstGeom prst="rect">
            <a:avLst/>
          </a:prstGeom>
          <a:solidFill>
            <a:srgbClr val="004361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36215" y="1524586"/>
            <a:ext cx="8486943" cy="21009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252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651518"/>
            <a:ext cx="4629150" cy="4209532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642188"/>
            <a:ext cx="3236119" cy="42268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41735" y="74650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403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0201" y="203200"/>
            <a:ext cx="6780516" cy="9277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</a:t>
            </a:r>
            <a:br>
              <a:rPr lang="en-US" dirty="0" smtClean="0"/>
            </a:br>
            <a:r>
              <a:rPr lang="en-US" dirty="0" smtClean="0"/>
              <a:t>subtitle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3377" y="1439334"/>
            <a:ext cx="8181975" cy="4737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6359" y="6406020"/>
            <a:ext cx="555766" cy="274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333377" y="6406020"/>
            <a:ext cx="8456062" cy="7229"/>
          </a:xfrm>
          <a:prstGeom prst="line">
            <a:avLst/>
          </a:prstGeom>
          <a:ln w="12700" cap="rnd">
            <a:solidFill>
              <a:srgbClr val="F57B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323849" y="6481611"/>
            <a:ext cx="136313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50" baseline="0" dirty="0" smtClean="0">
                <a:solidFill>
                  <a:srgbClr val="003F5E"/>
                </a:solidFill>
              </a:rPr>
              <a:t>https://aarc-project.eu</a:t>
            </a:r>
            <a:endParaRPr lang="en-GB" sz="750" dirty="0">
              <a:solidFill>
                <a:srgbClr val="003F5E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333378" y="1224328"/>
            <a:ext cx="7705723" cy="2887"/>
          </a:xfrm>
          <a:prstGeom prst="line">
            <a:avLst/>
          </a:prstGeom>
          <a:ln w="12700">
            <a:solidFill>
              <a:srgbClr val="003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4984" y="212124"/>
            <a:ext cx="975767" cy="88162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74" y="6452249"/>
            <a:ext cx="349573" cy="315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3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0" r:id="rId2"/>
    <p:sldLayoutId id="2147483652" r:id="rId3"/>
    <p:sldLayoutId id="2147483653" r:id="rId4"/>
    <p:sldLayoutId id="2147483660" r:id="rId5"/>
    <p:sldLayoutId id="2147483654" r:id="rId6"/>
    <p:sldLayoutId id="2147483655" r:id="rId7"/>
    <p:sldLayoutId id="2147483659" r:id="rId8"/>
    <p:sldLayoutId id="2147483656" r:id="rId9"/>
    <p:sldLayoutId id="2147483657" r:id="rId10"/>
    <p:sldLayoutId id="2147483663" r:id="rId11"/>
    <p:sldLayoutId id="2147483662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2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3F5E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geant.org/x/nQHbAg" TargetMode="External"/><Relationship Id="rId2" Type="http://schemas.openxmlformats.org/officeDocument/2006/relationships/hyperlink" Target="https://wiki.geant.org/x/GgLkA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Mikael Linden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AARC all hands Milan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Authentication and Authorisation for Research and Collaboration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NA3.1 </a:t>
            </a:r>
            <a:r>
              <a:rPr lang="en-GB" dirty="0" err="1" smtClean="0"/>
              <a:t>LoA</a:t>
            </a:r>
            <a:r>
              <a:rPr lang="en-GB" dirty="0" smtClean="0"/>
              <a:t> status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 smtClean="0"/>
              <a:t>2-3 Nov 2015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/>
          </a:bodyPr>
          <a:lstStyle/>
          <a:p>
            <a:r>
              <a:rPr lang="en-GB" dirty="0"/>
              <a:t>3.1 task leader</a:t>
            </a:r>
          </a:p>
          <a:p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45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Work done in parallel with GN4p1 SA5 T1 (=&gt; </a:t>
            </a:r>
            <a:r>
              <a:rPr lang="en-GB" dirty="0" err="1" smtClean="0"/>
              <a:t>IdP</a:t>
            </a:r>
            <a:r>
              <a:rPr lang="en-GB" dirty="0" smtClean="0"/>
              <a:t> contacts)</a:t>
            </a:r>
          </a:p>
          <a:p>
            <a:r>
              <a:rPr lang="en-GB" dirty="0" smtClean="0"/>
              <a:t>Interview </a:t>
            </a:r>
            <a:r>
              <a:rPr lang="en-GB" dirty="0"/>
              <a:t>template: </a:t>
            </a: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wiki.geant.org/x/GgLkAg</a:t>
            </a:r>
            <a:r>
              <a:rPr lang="en-GB" dirty="0" smtClean="0"/>
              <a:t> </a:t>
            </a:r>
          </a:p>
          <a:p>
            <a:r>
              <a:rPr lang="en-GB" dirty="0" smtClean="0"/>
              <a:t>Interviews (1-1.5 hours, Skype)</a:t>
            </a:r>
          </a:p>
          <a:p>
            <a:pPr lvl="1"/>
            <a:r>
              <a:rPr lang="en-GB" dirty="0" smtClean="0"/>
              <a:t>EGI – David G</a:t>
            </a:r>
          </a:p>
          <a:p>
            <a:pPr lvl="1"/>
            <a:r>
              <a:rPr lang="en-GB" dirty="0" smtClean="0"/>
              <a:t>PRACE – Jules W</a:t>
            </a:r>
          </a:p>
          <a:p>
            <a:pPr lvl="1"/>
            <a:r>
              <a:rPr lang="en-GB" dirty="0" smtClean="0"/>
              <a:t>CLARIN – Martin M</a:t>
            </a:r>
          </a:p>
          <a:p>
            <a:pPr lvl="1"/>
            <a:r>
              <a:rPr lang="en-GB" dirty="0" smtClean="0"/>
              <a:t>ELIXIR – Ilkka L</a:t>
            </a:r>
          </a:p>
          <a:p>
            <a:pPr lvl="1"/>
            <a:r>
              <a:rPr lang="en-GB" dirty="0" smtClean="0"/>
              <a:t>Photon/neutron – Mirjam van D</a:t>
            </a:r>
          </a:p>
          <a:p>
            <a:r>
              <a:rPr lang="en-GB" dirty="0" smtClean="0"/>
              <a:t>Pending</a:t>
            </a:r>
          </a:p>
          <a:p>
            <a:pPr lvl="1"/>
            <a:r>
              <a:rPr lang="en-GB" dirty="0" smtClean="0"/>
              <a:t>DARIAH – Peter G</a:t>
            </a:r>
          </a:p>
          <a:p>
            <a:pPr lvl="1"/>
            <a:r>
              <a:rPr lang="en-GB" dirty="0" smtClean="0"/>
              <a:t>WLGC – </a:t>
            </a:r>
            <a:r>
              <a:rPr lang="en-GB" dirty="0" smtClean="0"/>
              <a:t>Romain W /Hannah S</a:t>
            </a:r>
            <a:endParaRPr lang="en-GB" dirty="0" smtClean="0"/>
          </a:p>
          <a:p>
            <a:r>
              <a:rPr lang="en-GB" dirty="0" smtClean="0"/>
              <a:t>Anyone missing?</a:t>
            </a:r>
          </a:p>
          <a:p>
            <a:endParaRPr lang="en-GB" dirty="0"/>
          </a:p>
          <a:p>
            <a:r>
              <a:rPr lang="en-GB" dirty="0" smtClean="0"/>
              <a:t>Interview </a:t>
            </a:r>
            <a:r>
              <a:rPr lang="en-GB" dirty="0"/>
              <a:t>results: </a:t>
            </a:r>
            <a:r>
              <a:rPr lang="en-GB" dirty="0">
                <a:hlinkClick r:id="rId3"/>
              </a:rPr>
              <a:t>https://wiki.geant.org/x/nQHbAg</a:t>
            </a:r>
            <a:r>
              <a:rPr lang="en-GB" dirty="0"/>
              <a:t> </a:t>
            </a:r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Level of assurance</a:t>
            </a:r>
            <a:br>
              <a:rPr lang="en-GB" dirty="0" smtClean="0"/>
            </a:br>
            <a:r>
              <a:rPr lang="en-GB" dirty="0" smtClean="0">
                <a:solidFill>
                  <a:srgbClr val="F6791C"/>
                </a:solidFill>
              </a:rPr>
              <a:t>Research community interviews done</a:t>
            </a:r>
            <a:endParaRPr lang="en-GB" dirty="0">
              <a:solidFill>
                <a:srgbClr val="F679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50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MNA3.1: “Recommendation on </a:t>
            </a:r>
            <a:r>
              <a:rPr lang="en-US" u="sng" dirty="0" smtClean="0"/>
              <a:t>minimal assurance level </a:t>
            </a:r>
            <a:r>
              <a:rPr lang="en-US" dirty="0" smtClean="0"/>
              <a:t>relevant </a:t>
            </a:r>
            <a:r>
              <a:rPr lang="en-US" dirty="0"/>
              <a:t>for </a:t>
            </a:r>
            <a:r>
              <a:rPr lang="en-US" dirty="0" smtClean="0"/>
              <a:t>low-risk research </a:t>
            </a:r>
            <a:r>
              <a:rPr lang="en-US" dirty="0"/>
              <a:t>use </a:t>
            </a:r>
            <a:r>
              <a:rPr lang="en-US" dirty="0" smtClean="0"/>
              <a:t>cases”</a:t>
            </a:r>
            <a:endParaRPr lang="fi-FI" dirty="0" smtClean="0"/>
          </a:p>
          <a:p>
            <a:r>
              <a:rPr lang="fi-FI" dirty="0" err="1" smtClean="0"/>
              <a:t>Accounts</a:t>
            </a:r>
            <a:r>
              <a:rPr lang="fi-FI" dirty="0" smtClean="0"/>
              <a:t> </a:t>
            </a:r>
            <a:r>
              <a:rPr lang="fi-FI" dirty="0" err="1" smtClean="0"/>
              <a:t>belong</a:t>
            </a:r>
            <a:r>
              <a:rPr lang="fi-FI" dirty="0" smtClean="0"/>
              <a:t> </a:t>
            </a:r>
            <a:r>
              <a:rPr lang="fi-FI" dirty="0" smtClean="0"/>
              <a:t>to </a:t>
            </a:r>
            <a:r>
              <a:rPr lang="fi-FI" dirty="0" smtClean="0"/>
              <a:t>a </a:t>
            </a:r>
            <a:r>
              <a:rPr lang="fi-FI" dirty="0" err="1" smtClean="0"/>
              <a:t>known</a:t>
            </a:r>
            <a:r>
              <a:rPr lang="fi-FI" dirty="0" smtClean="0"/>
              <a:t> </a:t>
            </a:r>
            <a:r>
              <a:rPr lang="fi-FI" dirty="0" err="1" smtClean="0"/>
              <a:t>individual</a:t>
            </a:r>
            <a:r>
              <a:rPr lang="fi-FI" dirty="0" smtClean="0"/>
              <a:t> </a:t>
            </a:r>
            <a:r>
              <a:rPr lang="fi-FI" dirty="0" smtClean="0"/>
              <a:t>(i.e. no </a:t>
            </a:r>
            <a:r>
              <a:rPr lang="fi-FI" dirty="0" err="1" smtClean="0"/>
              <a:t>shared</a:t>
            </a:r>
            <a:r>
              <a:rPr lang="fi-FI" dirty="0" smtClean="0"/>
              <a:t> </a:t>
            </a:r>
            <a:r>
              <a:rPr lang="fi-FI" dirty="0" err="1" smtClean="0"/>
              <a:t>accounts</a:t>
            </a:r>
            <a:r>
              <a:rPr lang="fi-FI" dirty="0" smtClean="0"/>
              <a:t>)</a:t>
            </a:r>
          </a:p>
          <a:p>
            <a:r>
              <a:rPr lang="fi-FI" dirty="0" err="1" smtClean="0"/>
              <a:t>Persistent</a:t>
            </a:r>
            <a:r>
              <a:rPr lang="fi-FI" dirty="0" smtClean="0"/>
              <a:t> </a:t>
            </a:r>
            <a:r>
              <a:rPr lang="fi-FI" dirty="0" err="1" smtClean="0"/>
              <a:t>identifiers</a:t>
            </a:r>
            <a:r>
              <a:rPr lang="fi-FI" dirty="0" smtClean="0"/>
              <a:t> (i.e.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re-assigned</a:t>
            </a:r>
            <a:r>
              <a:rPr lang="fi-FI" dirty="0" smtClean="0"/>
              <a:t>)</a:t>
            </a:r>
          </a:p>
          <a:p>
            <a:r>
              <a:rPr lang="fi-FI" dirty="0" err="1" smtClean="0"/>
              <a:t>Documented</a:t>
            </a:r>
            <a:r>
              <a:rPr lang="fi-FI" dirty="0" smtClean="0"/>
              <a:t> identity </a:t>
            </a:r>
            <a:r>
              <a:rPr lang="fi-FI" dirty="0" err="1" smtClean="0"/>
              <a:t>vetting</a:t>
            </a:r>
            <a:r>
              <a:rPr lang="fi-FI" dirty="0" smtClean="0"/>
              <a:t> (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necessarily</a:t>
            </a:r>
            <a:r>
              <a:rPr lang="fi-FI" dirty="0" smtClean="0"/>
              <a:t> F2F)</a:t>
            </a:r>
            <a:endParaRPr lang="fi-FI" dirty="0" smtClean="0"/>
          </a:p>
          <a:p>
            <a:r>
              <a:rPr lang="fi-FI" dirty="0" err="1" smtClean="0"/>
              <a:t>Password</a:t>
            </a:r>
            <a:r>
              <a:rPr lang="fi-FI" dirty="0" smtClean="0"/>
              <a:t> </a:t>
            </a:r>
            <a:r>
              <a:rPr lang="fi-FI" dirty="0" err="1" smtClean="0"/>
              <a:t>authN</a:t>
            </a:r>
            <a:r>
              <a:rPr lang="fi-FI" dirty="0" smtClean="0"/>
              <a:t> (</a:t>
            </a:r>
            <a:r>
              <a:rPr lang="fi-FI" dirty="0" err="1" smtClean="0"/>
              <a:t>with</a:t>
            </a:r>
            <a:r>
              <a:rPr lang="fi-FI" dirty="0" smtClean="0"/>
              <a:t> </a:t>
            </a:r>
            <a:r>
              <a:rPr lang="fi-FI" dirty="0" err="1" smtClean="0"/>
              <a:t>some</a:t>
            </a:r>
            <a:r>
              <a:rPr lang="fi-FI" dirty="0" smtClean="0"/>
              <a:t> </a:t>
            </a:r>
            <a:r>
              <a:rPr lang="fi-FI" dirty="0" err="1" smtClean="0"/>
              <a:t>good</a:t>
            </a:r>
            <a:r>
              <a:rPr lang="fi-FI" dirty="0" smtClean="0"/>
              <a:t> </a:t>
            </a:r>
            <a:r>
              <a:rPr lang="fi-FI" dirty="0" err="1" smtClean="0"/>
              <a:t>practices</a:t>
            </a:r>
            <a:r>
              <a:rPr lang="fi-FI" dirty="0" smtClean="0"/>
              <a:t>)</a:t>
            </a:r>
          </a:p>
          <a:p>
            <a:r>
              <a:rPr lang="fi-FI" dirty="0" err="1" smtClean="0"/>
              <a:t>Departing</a:t>
            </a:r>
            <a:r>
              <a:rPr lang="fi-FI" dirty="0" smtClean="0"/>
              <a:t> </a:t>
            </a:r>
            <a:r>
              <a:rPr lang="fi-FI" dirty="0" err="1" smtClean="0"/>
              <a:t>user’s</a:t>
            </a:r>
            <a:r>
              <a:rPr lang="fi-FI" dirty="0" smtClean="0"/>
              <a:t> </a:t>
            </a:r>
            <a:r>
              <a:rPr lang="fi-FI" dirty="0" err="1" smtClean="0"/>
              <a:t>account</a:t>
            </a:r>
            <a:r>
              <a:rPr lang="fi-FI" dirty="0" smtClean="0"/>
              <a:t> </a:t>
            </a:r>
            <a:r>
              <a:rPr lang="fi-FI" dirty="0" err="1" smtClean="0"/>
              <a:t>closes</a:t>
            </a:r>
            <a:r>
              <a:rPr lang="fi-FI" dirty="0" smtClean="0"/>
              <a:t>/</a:t>
            </a:r>
            <a:r>
              <a:rPr lang="fi-FI" dirty="0" err="1" smtClean="0"/>
              <a:t>ePA</a:t>
            </a:r>
            <a:r>
              <a:rPr lang="fi-FI" dirty="0" smtClean="0"/>
              <a:t> </a:t>
            </a:r>
            <a:r>
              <a:rPr lang="fi-FI" dirty="0" err="1" smtClean="0"/>
              <a:t>changes</a:t>
            </a:r>
            <a:r>
              <a:rPr lang="fi-FI" dirty="0" smtClean="0"/>
              <a:t> </a:t>
            </a:r>
            <a:r>
              <a:rPr lang="fi-FI" dirty="0" err="1" smtClean="0"/>
              <a:t>promptly</a:t>
            </a:r>
            <a:endParaRPr lang="fi-FI" dirty="0" smtClean="0"/>
          </a:p>
          <a:p>
            <a:r>
              <a:rPr lang="fi-FI" dirty="0" err="1" smtClean="0"/>
              <a:t>Self-assessment</a:t>
            </a:r>
            <a:r>
              <a:rPr lang="fi-FI" dirty="0" smtClean="0"/>
              <a:t> (</a:t>
            </a:r>
            <a:r>
              <a:rPr lang="fi-FI" dirty="0" err="1" smtClean="0"/>
              <a:t>supported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</a:t>
            </a:r>
            <a:r>
              <a:rPr lang="fi-FI" dirty="0" err="1" smtClean="0"/>
              <a:t>specific</a:t>
            </a:r>
            <a:r>
              <a:rPr lang="fi-FI" dirty="0" smtClean="0"/>
              <a:t> </a:t>
            </a:r>
            <a:r>
              <a:rPr lang="fi-FI" dirty="0" err="1" smtClean="0"/>
              <a:t>guidelines</a:t>
            </a:r>
            <a:r>
              <a:rPr lang="fi-FI" dirty="0" smtClean="0"/>
              <a:t>)</a:t>
            </a:r>
          </a:p>
          <a:p>
            <a:pPr marL="0" indent="0">
              <a:buNone/>
            </a:pPr>
            <a:r>
              <a:rPr lang="fi-FI" dirty="0" err="1" smtClean="0"/>
              <a:t>Questions</a:t>
            </a:r>
            <a:r>
              <a:rPr lang="fi-FI" dirty="0" smtClean="0"/>
              <a:t> </a:t>
            </a:r>
            <a:r>
              <a:rPr lang="fi-FI" dirty="0" smtClean="0"/>
              <a:t>to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floor</a:t>
            </a:r>
            <a:r>
              <a:rPr lang="fi-FI" dirty="0" smtClean="0"/>
              <a:t>:</a:t>
            </a:r>
          </a:p>
          <a:p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dirty="0" err="1" smtClean="0"/>
              <a:t>want</a:t>
            </a:r>
            <a:r>
              <a:rPr lang="fi-FI" dirty="0" smtClean="0"/>
              <a:t> to </a:t>
            </a:r>
            <a:r>
              <a:rPr lang="fi-FI" dirty="0" err="1" smtClean="0"/>
              <a:t>include</a:t>
            </a:r>
            <a:r>
              <a:rPr lang="fi-FI" dirty="0" smtClean="0"/>
              <a:t> </a:t>
            </a:r>
            <a:r>
              <a:rPr lang="fi-FI" dirty="0" err="1" smtClean="0"/>
              <a:t>incident</a:t>
            </a:r>
            <a:r>
              <a:rPr lang="fi-FI" dirty="0" smtClean="0"/>
              <a:t> </a:t>
            </a:r>
            <a:r>
              <a:rPr lang="fi-FI" dirty="0" err="1" smtClean="0"/>
              <a:t>response</a:t>
            </a:r>
            <a:r>
              <a:rPr lang="fi-FI" dirty="0" smtClean="0"/>
              <a:t> </a:t>
            </a:r>
            <a:r>
              <a:rPr lang="fi-FI" dirty="0" err="1" smtClean="0"/>
              <a:t>stuff</a:t>
            </a:r>
            <a:r>
              <a:rPr lang="fi-FI" dirty="0" smtClean="0"/>
              <a:t> (NA3.2) </a:t>
            </a:r>
            <a:r>
              <a:rPr lang="fi-FI" dirty="0" err="1" smtClean="0"/>
              <a:t>here</a:t>
            </a:r>
            <a:r>
              <a:rPr lang="fi-FI" dirty="0" smtClean="0"/>
              <a:t>?</a:t>
            </a:r>
            <a:endParaRPr lang="fi-FI" dirty="0" smtClean="0"/>
          </a:p>
          <a:p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dirty="0" err="1" smtClean="0"/>
              <a:t>want</a:t>
            </a:r>
            <a:r>
              <a:rPr lang="fi-FI" dirty="0" smtClean="0"/>
              <a:t> to </a:t>
            </a:r>
            <a:r>
              <a:rPr lang="fi-FI" dirty="0" err="1" smtClean="0"/>
              <a:t>include</a:t>
            </a:r>
            <a:r>
              <a:rPr lang="fi-FI" dirty="0" smtClean="0"/>
              <a:t> </a:t>
            </a:r>
            <a:r>
              <a:rPr lang="fi-FI" dirty="0" err="1" smtClean="0"/>
              <a:t>attribute</a:t>
            </a:r>
            <a:r>
              <a:rPr lang="fi-FI" dirty="0" smtClean="0"/>
              <a:t> release </a:t>
            </a:r>
            <a:r>
              <a:rPr lang="fi-FI" dirty="0" err="1" smtClean="0"/>
              <a:t>requirements</a:t>
            </a:r>
            <a:r>
              <a:rPr lang="fi-FI" dirty="0" smtClean="0"/>
              <a:t>?</a:t>
            </a:r>
          </a:p>
          <a:p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dirty="0" err="1" smtClean="0"/>
              <a:t>want</a:t>
            </a:r>
            <a:r>
              <a:rPr lang="fi-FI" dirty="0" smtClean="0"/>
              <a:t> to </a:t>
            </a:r>
            <a:r>
              <a:rPr lang="fi-FI" dirty="0" err="1" smtClean="0"/>
              <a:t>include</a:t>
            </a:r>
            <a:r>
              <a:rPr lang="fi-FI" dirty="0" smtClean="0"/>
              <a:t> </a:t>
            </a:r>
            <a:r>
              <a:rPr lang="fi-FI" dirty="0" err="1" smtClean="0"/>
              <a:t>wider</a:t>
            </a:r>
            <a:r>
              <a:rPr lang="fi-FI" dirty="0" smtClean="0"/>
              <a:t> </a:t>
            </a:r>
            <a:r>
              <a:rPr lang="fi-FI" dirty="0" err="1" smtClean="0"/>
              <a:t>information</a:t>
            </a:r>
            <a:r>
              <a:rPr lang="fi-FI" dirty="0" smtClean="0"/>
              <a:t> security </a:t>
            </a:r>
            <a:r>
              <a:rPr lang="fi-FI" dirty="0" err="1" smtClean="0"/>
              <a:t>requirements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Early</a:t>
            </a:r>
            <a:r>
              <a:rPr lang="fi-FI" dirty="0" smtClean="0"/>
              <a:t> </a:t>
            </a:r>
            <a:r>
              <a:rPr lang="fi-FI" dirty="0" err="1" smtClean="0"/>
              <a:t>findings</a:t>
            </a:r>
            <a:r>
              <a:rPr lang="fi-FI" dirty="0" smtClean="0"/>
              <a:t> (for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milestone</a:t>
            </a:r>
            <a:r>
              <a:rPr lang="fi-FI" dirty="0" smtClean="0"/>
              <a:t> </a:t>
            </a:r>
            <a:r>
              <a:rPr lang="fi-FI" b="0" dirty="0" smtClean="0"/>
              <a:t>MNA3.1 </a:t>
            </a:r>
            <a:r>
              <a:rPr lang="fi-FI" dirty="0" smtClean="0"/>
              <a:t>in 11/2015)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654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err="1" smtClean="0"/>
              <a:t>We</a:t>
            </a:r>
            <a:r>
              <a:rPr lang="fi-FI" dirty="0" smtClean="0"/>
              <a:t> (</a:t>
            </a:r>
            <a:r>
              <a:rPr lang="fi-FI" dirty="0" err="1" smtClean="0"/>
              <a:t>who</a:t>
            </a:r>
            <a:r>
              <a:rPr lang="fi-FI" dirty="0" smtClean="0"/>
              <a:t> is </a:t>
            </a:r>
            <a:r>
              <a:rPr lang="fi-FI" dirty="0" err="1" smtClean="0"/>
              <a:t>we</a:t>
            </a:r>
            <a:r>
              <a:rPr lang="fi-FI" dirty="0" smtClean="0"/>
              <a:t>? </a:t>
            </a:r>
            <a:r>
              <a:rPr lang="fi-FI" dirty="0" smtClean="0"/>
              <a:t>SA1? JRA1?) </a:t>
            </a:r>
            <a:r>
              <a:rPr lang="fi-FI" dirty="0" err="1" smtClean="0"/>
              <a:t>develop</a:t>
            </a:r>
            <a:r>
              <a:rPr lang="fi-FI" dirty="0" smtClean="0"/>
              <a:t> and </a:t>
            </a:r>
            <a:r>
              <a:rPr lang="fi-FI" dirty="0" err="1" smtClean="0"/>
              <a:t>pilot</a:t>
            </a:r>
            <a:r>
              <a:rPr lang="fi-FI" dirty="0" smtClean="0"/>
              <a:t> a </a:t>
            </a:r>
            <a:r>
              <a:rPr lang="fi-FI" dirty="0" err="1" smtClean="0"/>
              <a:t>tool</a:t>
            </a:r>
            <a:r>
              <a:rPr lang="fi-FI" dirty="0" smtClean="0"/>
              <a:t> </a:t>
            </a:r>
            <a:r>
              <a:rPr lang="fi-FI" dirty="0" err="1" smtClean="0"/>
              <a:t>which</a:t>
            </a:r>
            <a:r>
              <a:rPr lang="fi-FI" dirty="0" smtClean="0"/>
              <a:t> </a:t>
            </a:r>
          </a:p>
          <a:p>
            <a:r>
              <a:rPr lang="fi-FI" dirty="0" smtClean="0"/>
              <a:t>Is an eduGAIN SP to </a:t>
            </a:r>
            <a:r>
              <a:rPr lang="fi-FI" dirty="0" err="1" smtClean="0"/>
              <a:t>which</a:t>
            </a:r>
            <a:r>
              <a:rPr lang="fi-FI" dirty="0" smtClean="0"/>
              <a:t> </a:t>
            </a:r>
            <a:r>
              <a:rPr lang="fi-FI" dirty="0" err="1" smtClean="0"/>
              <a:t>any</a:t>
            </a:r>
            <a:r>
              <a:rPr lang="fi-FI" dirty="0" smtClean="0"/>
              <a:t> eduGAIN </a:t>
            </a:r>
            <a:r>
              <a:rPr lang="fi-FI" dirty="0" err="1" smtClean="0"/>
              <a:t>IdP</a:t>
            </a:r>
            <a:r>
              <a:rPr lang="fi-FI" dirty="0" smtClean="0"/>
              <a:t> </a:t>
            </a:r>
            <a:r>
              <a:rPr lang="fi-FI" dirty="0" err="1" smtClean="0"/>
              <a:t>admin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log</a:t>
            </a:r>
            <a:r>
              <a:rPr lang="fi-FI" dirty="0" smtClean="0"/>
              <a:t> in</a:t>
            </a:r>
          </a:p>
          <a:p>
            <a:r>
              <a:rPr lang="fi-FI" dirty="0" err="1" smtClean="0"/>
              <a:t>Presents</a:t>
            </a:r>
            <a:r>
              <a:rPr lang="fi-FI" dirty="0" smtClean="0"/>
              <a:t> </a:t>
            </a:r>
            <a:r>
              <a:rPr lang="fi-FI" dirty="0" err="1" smtClean="0"/>
              <a:t>structured</a:t>
            </a:r>
            <a:r>
              <a:rPr lang="fi-FI" dirty="0" smtClean="0"/>
              <a:t> </a:t>
            </a:r>
            <a:r>
              <a:rPr lang="fi-FI" dirty="0" err="1" smtClean="0"/>
              <a:t>self-assessment</a:t>
            </a:r>
            <a:r>
              <a:rPr lang="fi-FI" dirty="0" smtClean="0"/>
              <a:t> </a:t>
            </a:r>
            <a:r>
              <a:rPr lang="fi-FI" dirty="0" err="1" smtClean="0"/>
              <a:t>questions</a:t>
            </a:r>
            <a:r>
              <a:rPr lang="fi-FI" dirty="0" smtClean="0"/>
              <a:t> to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IdP</a:t>
            </a:r>
            <a:r>
              <a:rPr lang="fi-FI" dirty="0" smtClean="0"/>
              <a:t>/</a:t>
            </a:r>
            <a:r>
              <a:rPr lang="fi-FI" dirty="0" err="1" smtClean="0"/>
              <a:t>IdM</a:t>
            </a:r>
            <a:r>
              <a:rPr lang="fi-FI" dirty="0" smtClean="0"/>
              <a:t> </a:t>
            </a:r>
            <a:r>
              <a:rPr lang="fi-FI" dirty="0" err="1" smtClean="0"/>
              <a:t>admin</a:t>
            </a:r>
            <a:endParaRPr lang="fi-FI" dirty="0" smtClean="0"/>
          </a:p>
          <a:p>
            <a:pPr lvl="1"/>
            <a:r>
              <a:rPr lang="fi-FI" dirty="0" err="1" smtClean="0"/>
              <a:t>Quantitive</a:t>
            </a:r>
            <a:r>
              <a:rPr lang="fi-FI" dirty="0" smtClean="0"/>
              <a:t>: (”</a:t>
            </a:r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accounts</a:t>
            </a:r>
            <a:r>
              <a:rPr lang="fi-FI" dirty="0" smtClean="0"/>
              <a:t> </a:t>
            </a:r>
            <a:r>
              <a:rPr lang="fi-FI" dirty="0" err="1" smtClean="0"/>
              <a:t>belong</a:t>
            </a:r>
            <a:r>
              <a:rPr lang="fi-FI" dirty="0" smtClean="0"/>
              <a:t> to an </a:t>
            </a:r>
            <a:r>
              <a:rPr lang="fi-FI" dirty="0" err="1" smtClean="0"/>
              <a:t>individual</a:t>
            </a:r>
            <a:r>
              <a:rPr lang="fi-FI" dirty="0" smtClean="0"/>
              <a:t>”)</a:t>
            </a:r>
          </a:p>
          <a:p>
            <a:pPr lvl="1"/>
            <a:r>
              <a:rPr lang="fi-FI" dirty="0" err="1" smtClean="0"/>
              <a:t>Qualitative</a:t>
            </a:r>
            <a:r>
              <a:rPr lang="fi-FI" dirty="0" smtClean="0"/>
              <a:t>: (”</a:t>
            </a:r>
            <a:r>
              <a:rPr lang="fi-FI" dirty="0" err="1" smtClean="0"/>
              <a:t>explain</a:t>
            </a:r>
            <a:r>
              <a:rPr lang="fi-FI" dirty="0"/>
              <a:t> </a:t>
            </a:r>
            <a:r>
              <a:rPr lang="fi-FI" dirty="0" err="1" smtClean="0"/>
              <a:t>how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ensure</a:t>
            </a:r>
            <a:r>
              <a:rPr lang="fi-FI" dirty="0" smtClean="0"/>
              <a:t> </a:t>
            </a:r>
            <a:r>
              <a:rPr lang="fi-FI" dirty="0" err="1" smtClean="0"/>
              <a:t>accounts</a:t>
            </a:r>
            <a:r>
              <a:rPr lang="fi-FI" dirty="0" smtClean="0"/>
              <a:t> </a:t>
            </a:r>
            <a:r>
              <a:rPr lang="fi-FI" dirty="0" err="1" smtClean="0"/>
              <a:t>belong</a:t>
            </a:r>
            <a:r>
              <a:rPr lang="fi-FI" dirty="0" smtClean="0"/>
              <a:t> to an </a:t>
            </a:r>
            <a:r>
              <a:rPr lang="fi-FI" dirty="0" err="1" smtClean="0"/>
              <a:t>individual</a:t>
            </a:r>
            <a:r>
              <a:rPr lang="fi-FI" dirty="0" smtClean="0"/>
              <a:t>”)</a:t>
            </a:r>
          </a:p>
          <a:p>
            <a:r>
              <a:rPr lang="fi-FI" dirty="0" err="1"/>
              <a:t>Publishes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results</a:t>
            </a:r>
            <a:r>
              <a:rPr lang="fi-FI" dirty="0"/>
              <a:t> for </a:t>
            </a:r>
            <a:r>
              <a:rPr lang="fi-FI" dirty="0" err="1"/>
              <a:t>anyone</a:t>
            </a:r>
            <a:r>
              <a:rPr lang="fi-FI" dirty="0"/>
              <a:t> to </a:t>
            </a:r>
            <a:r>
              <a:rPr lang="fi-FI" dirty="0" err="1" smtClean="0"/>
              <a:t>read</a:t>
            </a:r>
            <a:endParaRPr lang="fi-FI" dirty="0" smtClean="0"/>
          </a:p>
          <a:p>
            <a:r>
              <a:rPr lang="fi-FI" dirty="0" err="1" smtClean="0"/>
              <a:t>Evaluates</a:t>
            </a:r>
            <a:r>
              <a:rPr lang="fi-FI" dirty="0" smtClean="0"/>
              <a:t> </a:t>
            </a:r>
            <a:r>
              <a:rPr lang="fi-FI" dirty="0" err="1" smtClean="0"/>
              <a:t>if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LoA</a:t>
            </a:r>
            <a:r>
              <a:rPr lang="fi-FI" dirty="0" smtClean="0"/>
              <a:t> </a:t>
            </a:r>
            <a:r>
              <a:rPr lang="fi-FI" dirty="0" err="1" smtClean="0"/>
              <a:t>minimum</a:t>
            </a:r>
            <a:r>
              <a:rPr lang="fi-FI" dirty="0" smtClean="0"/>
              <a:t> is </a:t>
            </a:r>
            <a:r>
              <a:rPr lang="fi-FI" dirty="0" err="1" smtClean="0"/>
              <a:t>fulfilled</a:t>
            </a:r>
            <a:endParaRPr lang="fi-FI" dirty="0" smtClean="0"/>
          </a:p>
          <a:p>
            <a:r>
              <a:rPr lang="fi-FI" dirty="0" err="1" smtClean="0"/>
              <a:t>Spits</a:t>
            </a:r>
            <a:r>
              <a:rPr lang="fi-FI" dirty="0" smtClean="0"/>
              <a:t> an </a:t>
            </a:r>
            <a:r>
              <a:rPr lang="fi-FI" dirty="0" err="1" smtClean="0"/>
              <a:t>Entity</a:t>
            </a:r>
            <a:r>
              <a:rPr lang="fi-FI" dirty="0" smtClean="0"/>
              <a:t> </a:t>
            </a:r>
            <a:r>
              <a:rPr lang="fi-FI" dirty="0" err="1" smtClean="0"/>
              <a:t>Category</a:t>
            </a:r>
            <a:r>
              <a:rPr lang="fi-FI" dirty="0" smtClean="0"/>
              <a:t> </a:t>
            </a:r>
            <a:r>
              <a:rPr lang="fi-FI" dirty="0" err="1" smtClean="0"/>
              <a:t>tag</a:t>
            </a:r>
            <a:r>
              <a:rPr lang="fi-FI" dirty="0" smtClean="0"/>
              <a:t> to eduGAIN metadata for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IdP</a:t>
            </a:r>
            <a:endParaRPr lang="fi-FI" dirty="0"/>
          </a:p>
          <a:p>
            <a:pPr lvl="1"/>
            <a:r>
              <a:rPr lang="fi-FI" dirty="0" smtClean="0"/>
              <a:t>Can </a:t>
            </a:r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that</a:t>
            </a:r>
            <a:r>
              <a:rPr lang="fi-FI" dirty="0"/>
              <a:t> </a:t>
            </a:r>
            <a:r>
              <a:rPr lang="fi-FI" dirty="0" err="1" smtClean="0"/>
              <a:t>centrally</a:t>
            </a:r>
            <a:r>
              <a:rPr lang="fi-FI" dirty="0" smtClean="0"/>
              <a:t>?</a:t>
            </a:r>
          </a:p>
          <a:p>
            <a:r>
              <a:rPr lang="fi-FI" dirty="0" err="1" smtClean="0"/>
              <a:t>Asks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IdP</a:t>
            </a:r>
            <a:r>
              <a:rPr lang="fi-FI" dirty="0" smtClean="0"/>
              <a:t> </a:t>
            </a:r>
            <a:r>
              <a:rPr lang="fi-FI" dirty="0" err="1" smtClean="0"/>
              <a:t>admin</a:t>
            </a:r>
            <a:r>
              <a:rPr lang="fi-FI" dirty="0" smtClean="0"/>
              <a:t> to </a:t>
            </a:r>
            <a:r>
              <a:rPr lang="fi-FI" dirty="0" err="1" smtClean="0"/>
              <a:t>re-evaluate</a:t>
            </a:r>
            <a:r>
              <a:rPr lang="fi-FI" dirty="0" smtClean="0"/>
              <a:t> </a:t>
            </a:r>
            <a:r>
              <a:rPr lang="fi-FI" dirty="0" err="1" smtClean="0"/>
              <a:t>every</a:t>
            </a:r>
            <a:r>
              <a:rPr lang="fi-FI" dirty="0" smtClean="0"/>
              <a:t> </a:t>
            </a:r>
            <a:r>
              <a:rPr lang="fi-FI" dirty="0" err="1" smtClean="0"/>
              <a:t>year</a:t>
            </a:r>
            <a:endParaRPr lang="fi-FI" dirty="0" smtClean="0"/>
          </a:p>
          <a:p>
            <a:r>
              <a:rPr lang="fi-FI" dirty="0" smtClean="0"/>
              <a:t>Can </a:t>
            </a:r>
            <a:r>
              <a:rPr lang="fi-FI" dirty="0" err="1" smtClean="0"/>
              <a:t>assist</a:t>
            </a:r>
            <a:r>
              <a:rPr lang="fi-FI" dirty="0" smtClean="0"/>
              <a:t> in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LoA</a:t>
            </a:r>
            <a:r>
              <a:rPr lang="fi-FI" dirty="0" smtClean="0"/>
              <a:t> </a:t>
            </a:r>
            <a:r>
              <a:rPr lang="fi-FI" dirty="0" err="1" smtClean="0"/>
              <a:t>peer-review</a:t>
            </a:r>
            <a:r>
              <a:rPr lang="fi-FI" dirty="0" smtClean="0"/>
              <a:t> </a:t>
            </a:r>
            <a:endParaRPr lang="fi-FI" dirty="0"/>
          </a:p>
          <a:p>
            <a:pPr lvl="1"/>
            <a:r>
              <a:rPr lang="fi-FI" dirty="0" smtClean="0"/>
              <a:t>If </a:t>
            </a:r>
            <a:r>
              <a:rPr lang="fi-FI" dirty="0" err="1" smtClean="0"/>
              <a:t>peer</a:t>
            </a:r>
            <a:r>
              <a:rPr lang="fi-FI" dirty="0" smtClean="0"/>
              <a:t> </a:t>
            </a:r>
            <a:r>
              <a:rPr lang="fi-FI" dirty="0" err="1" smtClean="0"/>
              <a:t>review</a:t>
            </a:r>
            <a:r>
              <a:rPr lang="fi-FI" dirty="0" smtClean="0"/>
              <a:t> </a:t>
            </a:r>
            <a:r>
              <a:rPr lang="fi-FI" dirty="0" err="1" smtClean="0"/>
              <a:t>becomes</a:t>
            </a:r>
            <a:r>
              <a:rPr lang="fi-FI" dirty="0" smtClean="0"/>
              <a:t> a </a:t>
            </a:r>
            <a:r>
              <a:rPr lang="fi-FI" dirty="0" err="1" smtClean="0"/>
              <a:t>requirement</a:t>
            </a:r>
            <a:r>
              <a:rPr lang="fi-FI" dirty="0" smtClean="0"/>
              <a:t> </a:t>
            </a:r>
            <a:r>
              <a:rPr lang="fi-FI" dirty="0" err="1" smtClean="0"/>
              <a:t>e.g</a:t>
            </a:r>
            <a:r>
              <a:rPr lang="fi-FI" dirty="0" smtClean="0"/>
              <a:t>. for a </a:t>
            </a:r>
            <a:r>
              <a:rPr lang="fi-FI" dirty="0" err="1" smtClean="0"/>
              <a:t>higher</a:t>
            </a:r>
            <a:r>
              <a:rPr lang="fi-FI" dirty="0" smtClean="0"/>
              <a:t> </a:t>
            </a:r>
            <a:r>
              <a:rPr lang="fi-FI" dirty="0" err="1" smtClean="0"/>
              <a:t>LoA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fi-FI" dirty="0" smtClean="0"/>
          </a:p>
          <a:p>
            <a:endParaRPr lang="fi-FI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Idea: How to </a:t>
            </a:r>
            <a:r>
              <a:rPr lang="fi-FI" dirty="0" err="1" smtClean="0"/>
              <a:t>assist</a:t>
            </a:r>
            <a:r>
              <a:rPr lang="fi-FI" dirty="0" smtClean="0"/>
              <a:t> </a:t>
            </a:r>
            <a:r>
              <a:rPr lang="fi-FI" dirty="0" err="1" smtClean="0"/>
              <a:t>IdPs</a:t>
            </a:r>
            <a:r>
              <a:rPr lang="fi-FI" dirty="0" smtClean="0"/>
              <a:t> to </a:t>
            </a:r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LoA</a:t>
            </a:r>
            <a:r>
              <a:rPr lang="fi-FI" dirty="0" smtClean="0"/>
              <a:t> </a:t>
            </a:r>
            <a:r>
              <a:rPr lang="fi-FI" dirty="0" err="1" smtClean="0"/>
              <a:t>self-assessment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4090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c.f</a:t>
            </a:r>
            <a:r>
              <a:rPr lang="fi-FI" dirty="0" smtClean="0"/>
              <a:t>. </a:t>
            </a:r>
            <a:r>
              <a:rPr lang="fi-FI" dirty="0" err="1" smtClean="0"/>
              <a:t>Surfnet’s</a:t>
            </a:r>
            <a:r>
              <a:rPr lang="fi-FI" dirty="0" smtClean="0"/>
              <a:t> </a:t>
            </a:r>
            <a:r>
              <a:rPr lang="fi-FI" dirty="0" err="1" smtClean="0"/>
              <a:t>IdM</a:t>
            </a:r>
            <a:r>
              <a:rPr lang="fi-FI" dirty="0" smtClean="0"/>
              <a:t> </a:t>
            </a:r>
            <a:r>
              <a:rPr lang="fi-FI" dirty="0" err="1" smtClean="0"/>
              <a:t>maturity</a:t>
            </a:r>
            <a:r>
              <a:rPr lang="fi-FI" dirty="0" smtClean="0"/>
              <a:t> </a:t>
            </a:r>
            <a:r>
              <a:rPr lang="fi-FI" dirty="0" err="1" smtClean="0"/>
              <a:t>scan</a:t>
            </a:r>
            <a:r>
              <a:rPr lang="fi-FI" dirty="0" smtClean="0"/>
              <a:t> for </a:t>
            </a:r>
            <a:r>
              <a:rPr lang="fi-FI" dirty="0" err="1" smtClean="0"/>
              <a:t>Dutch</a:t>
            </a:r>
            <a:r>
              <a:rPr lang="fi-FI" dirty="0" smtClean="0"/>
              <a:t> Home </a:t>
            </a:r>
            <a:r>
              <a:rPr lang="fi-FI" dirty="0" err="1" smtClean="0"/>
              <a:t>Organisations</a:t>
            </a:r>
            <a:endParaRPr lang="fi-FI" dirty="0"/>
          </a:p>
        </p:txBody>
      </p:sp>
      <p:graphicFrame>
        <p:nvGraphicFramePr>
          <p:cNvPr id="5" name="Grafiek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7474618"/>
              </p:ext>
            </p:extLst>
          </p:nvPr>
        </p:nvGraphicFramePr>
        <p:xfrm>
          <a:off x="785611" y="1527577"/>
          <a:ext cx="7031865" cy="4757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4149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Mikael.linden@csc.fi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9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ANT Associ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0D0992E-CCCF-45DB-AB26-A4F50B75E4D6}" vid="{C2252C9B-28CB-4431-8278-C26B15A769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D342B61AA90142A8D5A114AFFAD389" ma:contentTypeVersion="1" ma:contentTypeDescription="Create a new document." ma:contentTypeScope="" ma:versionID="138dd77d572eb9aa87051d9216bdb44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F8F0BB2-8848-4E68-80B0-B0624BDBD5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2C07721-32FF-48B6-9D36-E09F4CC3A69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AA3960-760A-4B61-8C8B-DBF90F37C8C8}">
  <ds:schemaRefs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Final GEANT Association template 16 9 widescreen</Template>
  <TotalTime>2836</TotalTime>
  <Words>349</Words>
  <Application>Microsoft Office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Verdana</vt:lpstr>
      <vt:lpstr>GEANT Association</vt:lpstr>
      <vt:lpstr>PowerPoint Presentation</vt:lpstr>
      <vt:lpstr>Level of assurance Research community interviews done</vt:lpstr>
      <vt:lpstr>Early findings (for the milestone MNA3.1 in 11/2015)</vt:lpstr>
      <vt:lpstr>Idea: How to assist IdPs to do the LoA self-assessment</vt:lpstr>
      <vt:lpstr>c.f. Surfnet’s IdM maturity scan for Dutch Home Organisations</vt:lpstr>
      <vt:lpstr>PowerPoint Presentation</vt:lpstr>
    </vt:vector>
  </TitlesOfParts>
  <Company>DANTE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Meyer</dc:creator>
  <cp:lastModifiedBy>Mikael Linden</cp:lastModifiedBy>
  <cp:revision>71</cp:revision>
  <cp:lastPrinted>2015-05-01T10:30:08Z</cp:lastPrinted>
  <dcterms:created xsi:type="dcterms:W3CDTF">2015-04-29T14:13:57Z</dcterms:created>
  <dcterms:modified xsi:type="dcterms:W3CDTF">2015-10-30T09:45:56Z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0x01010015D342B61AA90142A8D5A114AFFAD389</vt:lpwstr>
  </property>
</Properties>
</file>