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2"/>
  </p:notesMasterIdLst>
  <p:sldIdLst>
    <p:sldId id="283" r:id="rId5"/>
    <p:sldId id="281" r:id="rId6"/>
    <p:sldId id="287" r:id="rId7"/>
    <p:sldId id="288" r:id="rId8"/>
    <p:sldId id="290" r:id="rId9"/>
    <p:sldId id="291" r:id="rId10"/>
    <p:sldId id="286" r:id="rId11"/>
  </p:sldIdLst>
  <p:sldSz cx="9144000" cy="6858000" type="screen4x3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791C"/>
    <a:srgbClr val="003F5E"/>
    <a:srgbClr val="F57B20"/>
    <a:srgbClr val="F57A1E"/>
    <a:srgbClr val="013F5E"/>
    <a:srgbClr val="003959"/>
    <a:srgbClr val="ED1556"/>
    <a:srgbClr val="003F5D"/>
    <a:srgbClr val="1C4161"/>
    <a:srgbClr val="0043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7" d="100"/>
          <a:sy n="77" d="100"/>
        </p:scale>
        <p:origin x="884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1D8A83-A817-41E3-A602-3B517E18334E}" type="datetimeFigureOut">
              <a:rPr lang="en-GB" smtClean="0"/>
              <a:t>30/10/2015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7763" y="1233488"/>
            <a:ext cx="444023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BC110B-1C27-4A5B-8007-E6BF4BB6C5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17268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19" name="Rectangle 18"/>
          <p:cNvSpPr/>
          <p:nvPr userDrawn="1"/>
        </p:nvSpPr>
        <p:spPr>
          <a:xfrm>
            <a:off x="0" y="0"/>
            <a:ext cx="1219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710060" y="3625010"/>
            <a:ext cx="5096933" cy="375289"/>
          </a:xfrm>
        </p:spPr>
        <p:txBody>
          <a:bodyPr>
            <a:normAutofit/>
          </a:bodyPr>
          <a:lstStyle>
            <a:lvl1pPr marL="0" indent="0">
              <a:buNone/>
              <a:defRPr sz="2000" b="1" baseline="0"/>
            </a:lvl1pPr>
          </a:lstStyle>
          <a:p>
            <a:pPr lvl="0"/>
            <a:r>
              <a:rPr lang="en-US" dirty="0" smtClean="0"/>
              <a:t>Presenter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0060" y="5484095"/>
            <a:ext cx="5003270" cy="43634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en-US" dirty="0" smtClean="0"/>
              <a:t>Event, Location</a:t>
            </a:r>
            <a:endParaRPr lang="en-GB" dirty="0"/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7" hasCustomPrompt="1"/>
          </p:nvPr>
        </p:nvSpPr>
        <p:spPr>
          <a:xfrm>
            <a:off x="710060" y="2804347"/>
            <a:ext cx="5733073" cy="503459"/>
          </a:xfrm>
        </p:spPr>
        <p:txBody>
          <a:bodyPr>
            <a:normAutofit/>
          </a:bodyPr>
          <a:lstStyle>
            <a:lvl1pPr marL="0" indent="0">
              <a:buNone/>
              <a:defRPr sz="1950">
                <a:solidFill>
                  <a:srgbClr val="F6791C"/>
                </a:solidFill>
              </a:defRPr>
            </a:lvl1pPr>
          </a:lstStyle>
          <a:p>
            <a:pPr lvl="0"/>
            <a:r>
              <a:rPr lang="en-US" dirty="0" smtClean="0"/>
              <a:t>Subtitle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710060" y="2398309"/>
            <a:ext cx="5733073" cy="473242"/>
          </a:xfrm>
        </p:spPr>
        <p:txBody>
          <a:bodyPr>
            <a:noAutofit/>
          </a:bodyPr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 dirty="0" smtClean="0"/>
              <a:t>Title</a:t>
            </a:r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8" hasCustomPrompt="1"/>
          </p:nvPr>
        </p:nvSpPr>
        <p:spPr>
          <a:xfrm>
            <a:off x="710060" y="5785333"/>
            <a:ext cx="5003270" cy="428319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en-US" dirty="0" smtClean="0"/>
              <a:t>Date</a:t>
            </a:r>
            <a:endParaRPr lang="en-GB" dirty="0"/>
          </a:p>
        </p:txBody>
      </p:sp>
      <p:sp>
        <p:nvSpPr>
          <p:cNvPr id="16" name="Text Placeholder 4"/>
          <p:cNvSpPr>
            <a:spLocks noGrp="1"/>
          </p:cNvSpPr>
          <p:nvPr>
            <p:ph type="body" sz="quarter" idx="19" hasCustomPrompt="1"/>
          </p:nvPr>
        </p:nvSpPr>
        <p:spPr>
          <a:xfrm>
            <a:off x="710060" y="3947187"/>
            <a:ext cx="5096933" cy="347215"/>
          </a:xfrm>
        </p:spPr>
        <p:txBody>
          <a:bodyPr>
            <a:normAutofit/>
          </a:bodyPr>
          <a:lstStyle>
            <a:lvl1pPr marL="0" indent="0">
              <a:buNone/>
              <a:defRPr sz="1800" b="0" baseline="0"/>
            </a:lvl1pPr>
          </a:lstStyle>
          <a:p>
            <a:pPr lvl="0"/>
            <a:r>
              <a:rPr lang="en-US" dirty="0" smtClean="0"/>
              <a:t>Role in Project, AARC (if applicable)</a:t>
            </a:r>
          </a:p>
        </p:txBody>
      </p:sp>
      <p:sp>
        <p:nvSpPr>
          <p:cNvPr id="18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710060" y="4249758"/>
            <a:ext cx="6613609" cy="347215"/>
          </a:xfrm>
        </p:spPr>
        <p:txBody>
          <a:bodyPr>
            <a:normAutofit/>
          </a:bodyPr>
          <a:lstStyle>
            <a:lvl1pPr marL="0" indent="0">
              <a:buNone/>
              <a:defRPr sz="1800" b="0" baseline="0"/>
            </a:lvl1pPr>
          </a:lstStyle>
          <a:p>
            <a:pPr lvl="0"/>
            <a:r>
              <a:rPr lang="en-US" dirty="0" smtClean="0"/>
              <a:t>Role in Organisation, Organisation Name (if Applicable)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894961" y="4765918"/>
            <a:ext cx="914400" cy="190399"/>
          </a:xfrm>
        </p:spPr>
        <p:txBody>
          <a:bodyPr>
            <a:normAutofit/>
          </a:bodyPr>
          <a:lstStyle>
            <a:lvl1pPr marL="0" indent="0">
              <a:buNone/>
              <a:defRPr sz="600"/>
            </a:lvl1pPr>
          </a:lstStyle>
          <a:p>
            <a:pPr lvl="0"/>
            <a:r>
              <a:rPr lang="en-US" dirty="0" smtClean="0"/>
              <a:t>Logo (optional)</a:t>
            </a:r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4543"/>
          <a:stretch/>
        </p:blipFill>
        <p:spPr>
          <a:xfrm>
            <a:off x="6306948" y="-77026"/>
            <a:ext cx="2887852" cy="6977361"/>
          </a:xfrm>
          <a:prstGeom prst="rect">
            <a:avLst/>
          </a:prstGeom>
        </p:spPr>
      </p:pic>
      <p:sp>
        <p:nvSpPr>
          <p:cNvPr id="23" name="TextBox 22"/>
          <p:cNvSpPr txBox="1"/>
          <p:nvPr userDrawn="1"/>
        </p:nvSpPr>
        <p:spPr>
          <a:xfrm>
            <a:off x="1961799" y="927798"/>
            <a:ext cx="55798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>
                <a:solidFill>
                  <a:srgbClr val="003F5E"/>
                </a:solidFill>
              </a:rPr>
              <a:t>Authentication and Authorisation for Research and Collaboration</a:t>
            </a:r>
            <a:endParaRPr lang="en-GB" sz="1600" dirty="0">
              <a:solidFill>
                <a:srgbClr val="003F5E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715" y="509608"/>
            <a:ext cx="1418612" cy="1281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442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1716838"/>
            <a:ext cx="4629150" cy="4144217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2" y="1716837"/>
            <a:ext cx="3236119" cy="4152155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341735" y="74650"/>
            <a:ext cx="720906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9188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yle Gu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6F576E6A-F32A-4612-884C-86870357C6B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extBox 1"/>
          <p:cNvSpPr txBox="1"/>
          <p:nvPr userDrawn="1"/>
        </p:nvSpPr>
        <p:spPr>
          <a:xfrm>
            <a:off x="489287" y="304803"/>
            <a:ext cx="36016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b="1" dirty="0" smtClean="0">
                <a:solidFill>
                  <a:srgbClr val="003F5D"/>
                </a:solidFill>
              </a:rPr>
              <a:t>Style</a:t>
            </a:r>
            <a:r>
              <a:rPr lang="en-GB" sz="1800" b="1" baseline="0" dirty="0" smtClean="0">
                <a:solidFill>
                  <a:srgbClr val="003F5D"/>
                </a:solidFill>
              </a:rPr>
              <a:t> Guide</a:t>
            </a:r>
          </a:p>
          <a:p>
            <a:r>
              <a:rPr lang="en-GB" sz="1800" baseline="0" dirty="0" smtClean="0">
                <a:solidFill>
                  <a:srgbClr val="F57A1E"/>
                </a:solidFill>
              </a:rPr>
              <a:t>A Guide to Using the AARC Template</a:t>
            </a:r>
            <a:endParaRPr lang="en-GB" sz="1800" dirty="0">
              <a:solidFill>
                <a:srgbClr val="F57A1E"/>
              </a:solidFill>
            </a:endParaRPr>
          </a:p>
        </p:txBody>
      </p:sp>
      <p:sp>
        <p:nvSpPr>
          <p:cNvPr id="4" name="TextBox 3"/>
          <p:cNvSpPr txBox="1"/>
          <p:nvPr userDrawn="1"/>
        </p:nvSpPr>
        <p:spPr>
          <a:xfrm>
            <a:off x="585275" y="2025770"/>
            <a:ext cx="7612243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sz="1800" dirty="0" smtClean="0">
                <a:solidFill>
                  <a:srgbClr val="003F5D"/>
                </a:solidFill>
              </a:rPr>
              <a:t>This template is to</a:t>
            </a:r>
            <a:r>
              <a:rPr lang="en-GB" sz="1800" baseline="0" dirty="0" smtClean="0">
                <a:solidFill>
                  <a:srgbClr val="003F5D"/>
                </a:solidFill>
              </a:rPr>
              <a:t> present information on behalf of the AARC Project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sz="1800" baseline="0" dirty="0" smtClean="0">
                <a:solidFill>
                  <a:srgbClr val="003F5D"/>
                </a:solidFill>
              </a:rPr>
              <a:t>Font is Calibri and will auto-size. Avoid using a font size less than 18pt.  Main font colour is Teal, </a:t>
            </a:r>
            <a:r>
              <a:rPr lang="en-GB" sz="1800" baseline="0" dirty="0" smtClean="0">
                <a:solidFill>
                  <a:srgbClr val="F57B20"/>
                </a:solidFill>
              </a:rPr>
              <a:t>highlight colour is Orange and should be used sparingly.</a:t>
            </a:r>
            <a:r>
              <a:rPr lang="en-GB" sz="1800" baseline="0" dirty="0" smtClean="0">
                <a:solidFill>
                  <a:srgbClr val="ED1556"/>
                </a:solidFill>
              </a:rPr>
              <a:t> </a:t>
            </a:r>
            <a:r>
              <a:rPr lang="en-GB" sz="1800" baseline="0" dirty="0" smtClean="0">
                <a:solidFill>
                  <a:srgbClr val="003F5D"/>
                </a:solidFill>
              </a:rPr>
              <a:t>If the colours are not shown in PowerPoint use the colour picker to select the correct colour from the logo or these samples</a:t>
            </a:r>
            <a:endParaRPr lang="en-GB" sz="1800" baseline="0" dirty="0" smtClean="0">
              <a:solidFill>
                <a:srgbClr val="ED1556"/>
              </a:solidFill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GB" sz="1800" baseline="0" dirty="0" smtClean="0">
              <a:solidFill>
                <a:srgbClr val="ED1556"/>
              </a:solidFill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sz="1800" baseline="0" dirty="0" smtClean="0">
                <a:solidFill>
                  <a:srgbClr val="003F5D"/>
                </a:solidFill>
              </a:rPr>
              <a:t>The title slide has space for the speaker’s own organisation logo which should be no larger than the main AARC logo 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GB" sz="1800" baseline="0" dirty="0" smtClean="0">
              <a:solidFill>
                <a:srgbClr val="003F5D"/>
              </a:solidFill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sz="1800" baseline="0" dirty="0" smtClean="0">
                <a:solidFill>
                  <a:srgbClr val="003F5D"/>
                </a:solidFill>
              </a:rPr>
              <a:t>The end slide includes EU logo, copyright, and funding statement and must be included in any slide packs distributed or printed.</a:t>
            </a:r>
          </a:p>
        </p:txBody>
      </p:sp>
      <p:sp>
        <p:nvSpPr>
          <p:cNvPr id="5" name="Oval 4"/>
          <p:cNvSpPr/>
          <p:nvPr userDrawn="1"/>
        </p:nvSpPr>
        <p:spPr>
          <a:xfrm>
            <a:off x="8167657" y="5560973"/>
            <a:ext cx="545432" cy="529390"/>
          </a:xfrm>
          <a:prstGeom prst="ellipse">
            <a:avLst/>
          </a:prstGeom>
          <a:solidFill>
            <a:srgbClr val="003F5D"/>
          </a:solidFill>
          <a:ln>
            <a:solidFill>
              <a:srgbClr val="003F5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9" name="Oval 8"/>
          <p:cNvSpPr/>
          <p:nvPr userDrawn="1"/>
        </p:nvSpPr>
        <p:spPr>
          <a:xfrm>
            <a:off x="7413676" y="5560973"/>
            <a:ext cx="545432" cy="529390"/>
          </a:xfrm>
          <a:prstGeom prst="ellipse">
            <a:avLst/>
          </a:prstGeom>
          <a:solidFill>
            <a:srgbClr val="F6791C"/>
          </a:solidFill>
          <a:ln>
            <a:solidFill>
              <a:srgbClr val="F679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</p:spTree>
    <p:extLst>
      <p:ext uri="{BB962C8B-B14F-4D97-AF65-F5344CB8AC3E}">
        <p14:creationId xmlns:p14="http://schemas.microsoft.com/office/powerpoint/2010/main" val="31780453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 (Must be include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-1" y="3"/>
            <a:ext cx="9144001" cy="6858001"/>
          </a:xfrm>
          <a:prstGeom prst="rect">
            <a:avLst/>
          </a:prstGeom>
          <a:solidFill>
            <a:srgbClr val="003F5E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800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7922" y="4"/>
            <a:ext cx="3786078" cy="6858000"/>
          </a:xfrm>
          <a:prstGeom prst="rect">
            <a:avLst/>
          </a:prstGeom>
        </p:spPr>
      </p:pic>
      <p:sp>
        <p:nvSpPr>
          <p:cNvPr id="18" name="TextBox 17"/>
          <p:cNvSpPr txBox="1"/>
          <p:nvPr userDrawn="1"/>
        </p:nvSpPr>
        <p:spPr>
          <a:xfrm>
            <a:off x="1617499" y="6296426"/>
            <a:ext cx="57118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600" kern="1200" dirty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© GÉANT  on behalf of the AARC project.</a:t>
            </a:r>
          </a:p>
          <a:p>
            <a:pPr algn="ctr"/>
            <a:r>
              <a:rPr lang="en-GB" sz="600" kern="1200" dirty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The work leading to these results has received funding from the European Union’s Horizon 2020 research and innovation programme under Grant Agreement No. 653965 (AARC).</a:t>
            </a:r>
            <a:endParaRPr lang="en-GB" sz="600" dirty="0">
              <a:solidFill>
                <a:schemeClr val="bg1"/>
              </a:solidFill>
            </a:endParaRPr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8991" y="5966378"/>
            <a:ext cx="368836" cy="294664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2614962" y="2395574"/>
            <a:ext cx="3748975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4400" dirty="0" smtClean="0">
                <a:solidFill>
                  <a:schemeClr val="bg1"/>
                </a:solidFill>
              </a:rPr>
              <a:t>Thank you</a:t>
            </a:r>
          </a:p>
          <a:p>
            <a:pPr algn="ctr"/>
            <a:r>
              <a:rPr lang="en-GB" sz="4400" dirty="0" smtClean="0">
                <a:solidFill>
                  <a:srgbClr val="F6791C"/>
                </a:solidFill>
              </a:rPr>
              <a:t>Any</a:t>
            </a:r>
            <a:r>
              <a:rPr lang="en-GB" sz="4400" baseline="0" dirty="0" smtClean="0">
                <a:solidFill>
                  <a:srgbClr val="F6791C"/>
                </a:solidFill>
              </a:rPr>
              <a:t> Questions?</a:t>
            </a:r>
            <a:endParaRPr lang="en-GB" sz="4400" dirty="0">
              <a:solidFill>
                <a:srgbClr val="F6791C"/>
              </a:solidFill>
            </a:endParaRPr>
          </a:p>
        </p:txBody>
      </p:sp>
      <p:sp>
        <p:nvSpPr>
          <p:cNvPr id="25" name="Content Placeholder 24"/>
          <p:cNvSpPr>
            <a:spLocks noGrp="1"/>
          </p:cNvSpPr>
          <p:nvPr>
            <p:ph sz="quarter" idx="11" hasCustomPrompt="1"/>
          </p:nvPr>
        </p:nvSpPr>
        <p:spPr>
          <a:xfrm>
            <a:off x="2822375" y="4113541"/>
            <a:ext cx="3334147" cy="37371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Presenter email address</a:t>
            </a:r>
            <a:endParaRPr lang="en-GB" dirty="0"/>
          </a:p>
        </p:txBody>
      </p:sp>
      <p:sp>
        <p:nvSpPr>
          <p:cNvPr id="2" name="TextBox 1"/>
          <p:cNvSpPr txBox="1"/>
          <p:nvPr userDrawn="1"/>
        </p:nvSpPr>
        <p:spPr>
          <a:xfrm>
            <a:off x="3781553" y="5598281"/>
            <a:ext cx="13837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 smtClean="0">
                <a:solidFill>
                  <a:schemeClr val="bg1"/>
                </a:solidFill>
              </a:rPr>
              <a:t>https://aarc-project.eu</a:t>
            </a:r>
            <a:endParaRPr lang="en-GB" sz="1000" dirty="0">
              <a:solidFill>
                <a:schemeClr val="bg1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4"/>
          <a:srcRect b="30428"/>
          <a:stretch/>
        </p:blipFill>
        <p:spPr>
          <a:xfrm>
            <a:off x="3737103" y="4835818"/>
            <a:ext cx="1385319" cy="785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2339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200">
                <a:latin typeface="+mn-lt"/>
              </a:defRPr>
            </a:lvl1pPr>
            <a:lvl2pPr>
              <a:defRPr sz="1800">
                <a:solidFill>
                  <a:srgbClr val="004361"/>
                </a:solidFill>
                <a:latin typeface="+mn-lt"/>
              </a:defRPr>
            </a:lvl2pPr>
            <a:lvl3pPr>
              <a:defRPr sz="1800">
                <a:solidFill>
                  <a:srgbClr val="003F5E"/>
                </a:solidFill>
                <a:latin typeface="+mn-lt"/>
              </a:defRPr>
            </a:lvl3pPr>
            <a:lvl4pPr>
              <a:defRPr sz="1800">
                <a:latin typeface="+mn-lt"/>
              </a:defRPr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6F576E6A-F32A-4612-884C-86870357C6B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341735" y="74650"/>
            <a:ext cx="720906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1399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1825625"/>
            <a:ext cx="4171950" cy="4351338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>
            <a:lvl1pPr>
              <a:defRPr sz="1500"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0877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1953" y="1681163"/>
            <a:ext cx="413623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1951" y="2489205"/>
            <a:ext cx="4164806" cy="37004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341735" y="74650"/>
            <a:ext cx="720906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9482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6:33 Text Imag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376" y="1524003"/>
            <a:ext cx="5898092" cy="4652963"/>
          </a:xfrm>
        </p:spPr>
        <p:txBody>
          <a:bodyPr/>
          <a:lstStyle>
            <a:lvl1pPr>
              <a:defRPr sz="1500">
                <a:latin typeface="+mn-lt"/>
              </a:defRPr>
            </a:lvl1pPr>
            <a:lvl2pPr>
              <a:defRPr>
                <a:solidFill>
                  <a:srgbClr val="004361"/>
                </a:solidFill>
                <a:latin typeface="+mn-lt"/>
              </a:defRPr>
            </a:lvl2pPr>
            <a:lvl3pPr>
              <a:defRPr>
                <a:solidFill>
                  <a:srgbClr val="003F5E"/>
                </a:solidFill>
                <a:latin typeface="+mn-lt"/>
              </a:defRPr>
            </a:lvl3pPr>
            <a:lvl4pPr>
              <a:defRPr>
                <a:latin typeface="+mn-lt"/>
              </a:defRPr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6F576E6A-F32A-4612-884C-86870357C6B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341735" y="74650"/>
            <a:ext cx="720906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6239933" y="1532467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6451594" y="1532467"/>
            <a:ext cx="2" cy="4682066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651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341735" y="74650"/>
            <a:ext cx="720906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5077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p Image Bar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t>‹#›</a:t>
            </a:fld>
            <a:endParaRPr lang="en-GB"/>
          </a:p>
        </p:txBody>
      </p:sp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341735" y="74650"/>
            <a:ext cx="720906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2" name="Rectangle 1"/>
          <p:cNvSpPr/>
          <p:nvPr userDrawn="1"/>
        </p:nvSpPr>
        <p:spPr>
          <a:xfrm>
            <a:off x="0" y="1676400"/>
            <a:ext cx="9144000" cy="2165684"/>
          </a:xfrm>
          <a:prstGeom prst="rect">
            <a:avLst/>
          </a:prstGeom>
          <a:solidFill>
            <a:srgbClr val="013F5E"/>
          </a:solidFill>
          <a:ln>
            <a:solidFill>
              <a:srgbClr val="013F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352930" y="4083050"/>
            <a:ext cx="8406062" cy="218139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2505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ttom Image Bar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t>‹#›</a:t>
            </a:fld>
            <a:endParaRPr lang="en-GB"/>
          </a:p>
        </p:txBody>
      </p:sp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341735" y="74650"/>
            <a:ext cx="720906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6" name="Rectangle 5"/>
          <p:cNvSpPr/>
          <p:nvPr userDrawn="1"/>
        </p:nvSpPr>
        <p:spPr>
          <a:xfrm>
            <a:off x="0" y="3858126"/>
            <a:ext cx="9144000" cy="2165684"/>
          </a:xfrm>
          <a:prstGeom prst="rect">
            <a:avLst/>
          </a:prstGeom>
          <a:solidFill>
            <a:srgbClr val="004361"/>
          </a:solidFill>
          <a:ln>
            <a:solidFill>
              <a:srgbClr val="013F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36215" y="1524586"/>
            <a:ext cx="8486943" cy="210093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7252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651518"/>
            <a:ext cx="4629150" cy="4209532"/>
          </a:xfrm>
        </p:spPr>
        <p:txBody>
          <a:bodyPr/>
          <a:lstStyle>
            <a:lvl1pPr>
              <a:defRPr sz="1800"/>
            </a:lvl1pPr>
            <a:lvl2pPr>
              <a:defRPr sz="165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2" y="1642188"/>
            <a:ext cx="3236119" cy="4226800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341735" y="74650"/>
            <a:ext cx="720906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4033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0201" y="203200"/>
            <a:ext cx="6780516" cy="9277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Slide Title</a:t>
            </a:r>
            <a:br>
              <a:rPr lang="en-US" dirty="0" smtClean="0"/>
            </a:br>
            <a:r>
              <a:rPr lang="en-US" dirty="0" smtClean="0"/>
              <a:t>subtitle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3377" y="1439334"/>
            <a:ext cx="8181975" cy="47376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96359" y="6406020"/>
            <a:ext cx="555766" cy="2748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576E6A-F32A-4612-884C-86870357C6B4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333377" y="6406020"/>
            <a:ext cx="8456062" cy="7229"/>
          </a:xfrm>
          <a:prstGeom prst="line">
            <a:avLst/>
          </a:prstGeom>
          <a:ln w="12700" cap="rnd">
            <a:solidFill>
              <a:srgbClr val="F57B2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 userDrawn="1"/>
        </p:nvSpPr>
        <p:spPr>
          <a:xfrm>
            <a:off x="323849" y="6481611"/>
            <a:ext cx="1363134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750" baseline="0" dirty="0" smtClean="0">
                <a:solidFill>
                  <a:srgbClr val="003F5E"/>
                </a:solidFill>
              </a:rPr>
              <a:t>https://aarc-project.eu</a:t>
            </a:r>
            <a:endParaRPr lang="en-GB" sz="750" dirty="0">
              <a:solidFill>
                <a:srgbClr val="003F5E"/>
              </a:solidFill>
            </a:endParaRPr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333378" y="1224328"/>
            <a:ext cx="7705723" cy="2887"/>
          </a:xfrm>
          <a:prstGeom prst="line">
            <a:avLst/>
          </a:prstGeom>
          <a:ln w="12700">
            <a:solidFill>
              <a:srgbClr val="0039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4984" y="212124"/>
            <a:ext cx="975767" cy="88162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174" y="6452249"/>
            <a:ext cx="349573" cy="315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233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0" r:id="rId2"/>
    <p:sldLayoutId id="2147483652" r:id="rId3"/>
    <p:sldLayoutId id="2147483653" r:id="rId4"/>
    <p:sldLayoutId id="2147483660" r:id="rId5"/>
    <p:sldLayoutId id="2147483654" r:id="rId6"/>
    <p:sldLayoutId id="2147483655" r:id="rId7"/>
    <p:sldLayoutId id="2147483659" r:id="rId8"/>
    <p:sldLayoutId id="2147483656" r:id="rId9"/>
    <p:sldLayoutId id="2147483657" r:id="rId10"/>
    <p:sldLayoutId id="2147483663" r:id="rId11"/>
    <p:sldLayoutId id="2147483662" r:id="rId12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400" b="1" kern="1200">
          <a:solidFill>
            <a:srgbClr val="004361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200" kern="1200">
          <a:solidFill>
            <a:srgbClr val="004360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rgbClr val="004361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rgbClr val="003F5E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rgbClr val="004360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rgbClr val="004360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zerotier.com/download.s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reep.refeds.org/" TargetMode="External"/><Relationship Id="rId2" Type="http://schemas.openxmlformats.org/officeDocument/2006/relationships/hyperlink" Target="https://github.com/OpenConext/Mujina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Niels van Dijk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 smtClean="0"/>
              <a:t>AARC General Meeting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7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Authentication and Authorisation for Research and Collaboration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 smtClean="0"/>
              <a:t>AARC pilots Platform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GB" dirty="0" smtClean="0"/>
              <a:t>03 Nove</a:t>
            </a:r>
            <a:r>
              <a:rPr lang="en-GB" dirty="0" smtClean="0"/>
              <a:t>mber</a:t>
            </a:r>
            <a:r>
              <a:rPr lang="en-GB" dirty="0" smtClean="0"/>
              <a:t> 2015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9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Paul’s sidekick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0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Technical Project Manager, SURFnet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9453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For all outward facing pilots we should run on a platform with ‘enough’ attention to security, branding and availability</a:t>
            </a:r>
          </a:p>
          <a:p>
            <a:pPr lvl="1"/>
            <a:r>
              <a:rPr lang="en-GB" dirty="0" smtClean="0"/>
              <a:t>Production VM platform</a:t>
            </a:r>
          </a:p>
          <a:p>
            <a:pPr lvl="1"/>
            <a:r>
              <a:rPr lang="en-GB" dirty="0" smtClean="0"/>
              <a:t>VPN access and key based </a:t>
            </a:r>
            <a:r>
              <a:rPr lang="en-GB" dirty="0" err="1" smtClean="0"/>
              <a:t>AuthN</a:t>
            </a:r>
            <a:endParaRPr lang="en-GB" dirty="0" smtClean="0"/>
          </a:p>
          <a:p>
            <a:pPr lvl="1"/>
            <a:r>
              <a:rPr lang="en-GB" dirty="0" smtClean="0"/>
              <a:t>Real certificates</a:t>
            </a:r>
          </a:p>
          <a:p>
            <a:pPr lvl="1"/>
            <a:r>
              <a:rPr lang="en-GB" dirty="0" smtClean="0"/>
              <a:t>Real AARC DNS</a:t>
            </a:r>
          </a:p>
          <a:p>
            <a:pPr lvl="1"/>
            <a:r>
              <a:rPr lang="en-GB" dirty="0" smtClean="0"/>
              <a:t>Use appropriate logo’s</a:t>
            </a:r>
          </a:p>
          <a:p>
            <a:pPr lvl="1"/>
            <a:r>
              <a:rPr lang="en-GB" dirty="0" smtClean="0"/>
              <a:t>Provide some basic services for testing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As AARC will not run services in the long run, we should aim for reproducibility so VOs or others can pick up our results</a:t>
            </a:r>
          </a:p>
          <a:p>
            <a:pPr lvl="1"/>
            <a:r>
              <a:rPr lang="en-GB" dirty="0" smtClean="0"/>
              <a:t>Document the setup in the AAR wiki</a:t>
            </a:r>
          </a:p>
          <a:p>
            <a:pPr lvl="1"/>
            <a:r>
              <a:rPr lang="en-GB" dirty="0" smtClean="0"/>
              <a:t>Discuss setup proposal with peers</a:t>
            </a:r>
          </a:p>
          <a:p>
            <a:pPr lvl="1"/>
            <a:r>
              <a:rPr lang="en-GB" dirty="0" smtClean="0"/>
              <a:t>Install using tools like e.g. JENKINS, PUPPET or ANSIBLE for deployment</a:t>
            </a:r>
          </a:p>
          <a:p>
            <a:pPr lvl="1"/>
            <a:endParaRPr lang="en-GB" dirty="0"/>
          </a:p>
          <a:p>
            <a:r>
              <a:rPr lang="en-GB" dirty="0"/>
              <a:t>Development work may be done wherever you like</a:t>
            </a:r>
          </a:p>
          <a:p>
            <a:pPr lvl="1"/>
            <a:endParaRPr lang="en-GB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AARC pilot platform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>
                <a:solidFill>
                  <a:srgbClr val="F6791C"/>
                </a:solidFill>
              </a:rPr>
              <a:t>Goals</a:t>
            </a:r>
            <a:endParaRPr lang="en-GB" dirty="0">
              <a:solidFill>
                <a:srgbClr val="F679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9507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~</a:t>
            </a:r>
            <a:r>
              <a:rPr lang="en-US" dirty="0" err="1"/>
              <a:t>okeanos</a:t>
            </a:r>
            <a:r>
              <a:rPr lang="en-US" dirty="0"/>
              <a:t> </a:t>
            </a:r>
            <a:r>
              <a:rPr lang="en-US" dirty="0" smtClean="0"/>
              <a:t>IaaS platform, kindly provided by </a:t>
            </a:r>
            <a:r>
              <a:rPr lang="en-US" dirty="0" err="1" smtClean="0"/>
              <a:t>GRnet</a:t>
            </a:r>
            <a:endParaRPr lang="en-US" dirty="0" smtClean="0"/>
          </a:p>
          <a:p>
            <a:r>
              <a:rPr lang="en-US" dirty="0" smtClean="0"/>
              <a:t>Resources available</a:t>
            </a:r>
            <a:endParaRPr lang="en-US" dirty="0"/>
          </a:p>
          <a:p>
            <a:pPr lvl="1"/>
            <a:r>
              <a:rPr lang="en-US" dirty="0"/>
              <a:t>VMs: 30</a:t>
            </a:r>
            <a:endParaRPr lang="en-US" dirty="0" smtClean="0"/>
          </a:p>
          <a:p>
            <a:pPr lvl="1"/>
            <a:r>
              <a:rPr lang="en-US" dirty="0" smtClean="0"/>
              <a:t>Hard </a:t>
            </a:r>
            <a:r>
              <a:rPr lang="en-US" dirty="0"/>
              <a:t>Disk Storage 500.0 GB </a:t>
            </a:r>
            <a:endParaRPr lang="en-US" dirty="0" smtClean="0"/>
          </a:p>
          <a:p>
            <a:pPr lvl="1"/>
            <a:r>
              <a:rPr lang="en-US" dirty="0" smtClean="0"/>
              <a:t>CPUs</a:t>
            </a:r>
            <a:r>
              <a:rPr lang="en-US" dirty="0"/>
              <a:t>: 50 </a:t>
            </a:r>
            <a:endParaRPr lang="en-US" dirty="0" smtClean="0"/>
          </a:p>
          <a:p>
            <a:pPr lvl="1"/>
            <a:r>
              <a:rPr lang="en-US" dirty="0" smtClean="0"/>
              <a:t>RAM</a:t>
            </a:r>
            <a:r>
              <a:rPr lang="en-US" dirty="0"/>
              <a:t>: 60.0 GB </a:t>
            </a:r>
            <a:endParaRPr lang="en-US" dirty="0" smtClean="0"/>
          </a:p>
          <a:p>
            <a:pPr lvl="1"/>
            <a:r>
              <a:rPr lang="en-US" dirty="0" smtClean="0"/>
              <a:t>Private networks</a:t>
            </a:r>
            <a:r>
              <a:rPr lang="en-US" dirty="0"/>
              <a:t>: </a:t>
            </a:r>
            <a:r>
              <a:rPr lang="en-US" dirty="0" smtClean="0"/>
              <a:t>10 </a:t>
            </a:r>
          </a:p>
          <a:p>
            <a:pPr lvl="1"/>
            <a:r>
              <a:rPr lang="en-US" dirty="0" smtClean="0"/>
              <a:t>Public </a:t>
            </a:r>
            <a:r>
              <a:rPr lang="en-US" dirty="0"/>
              <a:t>IPs: 30 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/>
              <a:t>AARC </a:t>
            </a:r>
            <a:r>
              <a:rPr lang="en-US" dirty="0" smtClean="0"/>
              <a:t> OS Images will become available preconfigured with VPN &amp; SSH access, FW and NTP and uptime monitoring enabled</a:t>
            </a:r>
          </a:p>
          <a:p>
            <a:pPr lvl="1"/>
            <a:r>
              <a:rPr lang="en-US" dirty="0" smtClean="0"/>
              <a:t>CentOS 7</a:t>
            </a:r>
          </a:p>
          <a:p>
            <a:pPr lvl="1"/>
            <a:r>
              <a:rPr lang="en-US" dirty="0" err="1" smtClean="0"/>
              <a:t>Debian</a:t>
            </a:r>
            <a:r>
              <a:rPr lang="en-US" dirty="0" smtClean="0"/>
              <a:t> 8.x</a:t>
            </a:r>
            <a:endParaRPr lang="en-US" dirty="0"/>
          </a:p>
          <a:p>
            <a:pPr lvl="1"/>
            <a:r>
              <a:rPr lang="en-US" dirty="0" smtClean="0"/>
              <a:t>Ubuntu 14.04 LTS</a:t>
            </a:r>
            <a:br>
              <a:rPr lang="en-US" dirty="0" smtClean="0"/>
            </a:br>
            <a:endParaRPr lang="en-GB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AARC pilot platform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>
                <a:solidFill>
                  <a:srgbClr val="F6791C"/>
                </a:solidFill>
              </a:rPr>
              <a:t>Resources</a:t>
            </a:r>
            <a:endParaRPr lang="en-GB" dirty="0">
              <a:solidFill>
                <a:srgbClr val="F6791C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2693" y="1439334"/>
            <a:ext cx="1971675" cy="4953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64087" y="1973755"/>
            <a:ext cx="1210281" cy="508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364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Access:</a:t>
            </a:r>
          </a:p>
          <a:p>
            <a:pPr lvl="1"/>
            <a:r>
              <a:rPr lang="en-US" dirty="0"/>
              <a:t>VPN based on </a:t>
            </a:r>
            <a:r>
              <a:rPr lang="en-US" dirty="0" err="1"/>
              <a:t>ZeroTier</a:t>
            </a:r>
            <a:r>
              <a:rPr lang="en-US" dirty="0"/>
              <a:t> (clients: </a:t>
            </a:r>
            <a:r>
              <a:rPr lang="en-US" dirty="0">
                <a:hlinkClick r:id="rId2"/>
              </a:rPr>
              <a:t>https://www.zerotier.com/download.shtml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SSH &amp; </a:t>
            </a:r>
            <a:r>
              <a:rPr lang="en-US" dirty="0" err="1"/>
              <a:t>sudo</a:t>
            </a:r>
            <a:r>
              <a:rPr lang="en-US" dirty="0"/>
              <a:t> based on </a:t>
            </a:r>
            <a:r>
              <a:rPr lang="en-US" dirty="0" err="1"/>
              <a:t>pubkey</a:t>
            </a:r>
            <a:r>
              <a:rPr lang="en-US" dirty="0"/>
              <a:t> only</a:t>
            </a:r>
            <a:br>
              <a:rPr lang="en-US" dirty="0"/>
            </a:br>
            <a:r>
              <a:rPr lang="en-US" dirty="0" smtClean="0"/>
              <a:t>	(</a:t>
            </a:r>
            <a:r>
              <a:rPr lang="en-US" dirty="0"/>
              <a:t>Service for providing </a:t>
            </a:r>
            <a:r>
              <a:rPr lang="en-US" dirty="0" err="1"/>
              <a:t>pubkeys</a:t>
            </a:r>
            <a:r>
              <a:rPr lang="en-US" dirty="0"/>
              <a:t> will be available shortly)</a:t>
            </a:r>
          </a:p>
          <a:p>
            <a:pPr lvl="1"/>
            <a:r>
              <a:rPr lang="en-US" dirty="0"/>
              <a:t>All ports available within VPN subnet (no firewalling)</a:t>
            </a:r>
          </a:p>
          <a:p>
            <a:pPr lvl="1"/>
            <a:r>
              <a:rPr lang="en-US" dirty="0"/>
              <a:t>HTTPS publicly available by default</a:t>
            </a:r>
          </a:p>
          <a:p>
            <a:pPr lvl="1"/>
            <a:r>
              <a:rPr lang="en-US" dirty="0"/>
              <a:t>Other public ports upon </a:t>
            </a:r>
            <a:r>
              <a:rPr lang="en-US" dirty="0" smtClean="0"/>
              <a:t>request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DNS - *.pilots.aarc-project.eu</a:t>
            </a:r>
            <a:endParaRPr lang="en-GB" dirty="0"/>
          </a:p>
          <a:p>
            <a:pPr lvl="1"/>
            <a:r>
              <a:rPr lang="en-GB" dirty="0" smtClean="0"/>
              <a:t>Please put the DNS name(s) you need in the pilot description 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HTTPS Certificates: </a:t>
            </a:r>
            <a:r>
              <a:rPr lang="en-GB" dirty="0"/>
              <a:t>*.</a:t>
            </a:r>
            <a:r>
              <a:rPr lang="en-GB" dirty="0" smtClean="0"/>
              <a:t>pilots.aarc-project.eu</a:t>
            </a:r>
          </a:p>
          <a:p>
            <a:pPr lvl="1"/>
            <a:r>
              <a:rPr lang="en-GB" dirty="0" smtClean="0"/>
              <a:t>Use a star certificate for all </a:t>
            </a:r>
            <a:r>
              <a:rPr lang="en-GB" dirty="0" err="1" smtClean="0"/>
              <a:t>aarc</a:t>
            </a:r>
            <a:r>
              <a:rPr lang="en-GB" dirty="0" smtClean="0"/>
              <a:t> pilots</a:t>
            </a:r>
            <a:endParaRPr lang="en-GB" dirty="0"/>
          </a:p>
          <a:p>
            <a:pPr lvl="1"/>
            <a:r>
              <a:rPr lang="en-GB" dirty="0" smtClean="0"/>
              <a:t>Do NOT use this for SAML signing! (</a:t>
            </a:r>
            <a:r>
              <a:rPr lang="en-GB" dirty="0" err="1" smtClean="0"/>
              <a:t>selfsigned</a:t>
            </a:r>
            <a:r>
              <a:rPr lang="en-GB" dirty="0" smtClean="0"/>
              <a:t> Certs is good)</a:t>
            </a:r>
          </a:p>
          <a:p>
            <a:pPr lvl="1"/>
            <a:endParaRPr lang="en-GB" dirty="0"/>
          </a:p>
          <a:p>
            <a:r>
              <a:rPr lang="en-GB" dirty="0" smtClean="0"/>
              <a:t>Support</a:t>
            </a:r>
          </a:p>
          <a:p>
            <a:pPr lvl="1"/>
            <a:r>
              <a:rPr lang="en-GB" dirty="0" smtClean="0"/>
              <a:t>Office Hours, Best effort</a:t>
            </a:r>
          </a:p>
          <a:p>
            <a:pPr lvl="1"/>
            <a:r>
              <a:rPr lang="en-GB" dirty="0" smtClean="0"/>
              <a:t>Use AARC Pilot </a:t>
            </a:r>
            <a:r>
              <a:rPr lang="en-GB" dirty="0" err="1" smtClean="0"/>
              <a:t>Gitlab</a:t>
            </a:r>
            <a:r>
              <a:rPr lang="en-GB" dirty="0" smtClean="0"/>
              <a:t> for request and issues</a:t>
            </a:r>
            <a:br>
              <a:rPr lang="en-GB" dirty="0" smtClean="0"/>
            </a:br>
            <a:endParaRPr lang="en-GB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AARC pilot platform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>
                <a:solidFill>
                  <a:srgbClr val="F6791C"/>
                </a:solidFill>
              </a:rPr>
              <a:t>Access, DNS and certificates</a:t>
            </a:r>
            <a:endParaRPr lang="en-GB" dirty="0">
              <a:solidFill>
                <a:srgbClr val="F679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0297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Test IdP(s)</a:t>
            </a:r>
            <a:endParaRPr lang="en-US" dirty="0"/>
          </a:p>
          <a:p>
            <a:pPr lvl="1"/>
            <a:r>
              <a:rPr lang="en-US" dirty="0" smtClean="0"/>
              <a:t>AARC Shibboleth IdP – with </a:t>
            </a:r>
            <a:r>
              <a:rPr lang="en-US" dirty="0"/>
              <a:t>test users </a:t>
            </a:r>
            <a:endParaRPr lang="en-US" dirty="0" smtClean="0"/>
          </a:p>
          <a:p>
            <a:pPr lvl="1"/>
            <a:r>
              <a:rPr lang="en-US" dirty="0" smtClean="0"/>
              <a:t>AARC </a:t>
            </a:r>
            <a:r>
              <a:rPr lang="en-US" dirty="0" err="1" smtClean="0"/>
              <a:t>SimpleSAMLphp</a:t>
            </a:r>
            <a:r>
              <a:rPr lang="en-US" dirty="0" smtClean="0"/>
              <a:t> IdP – with </a:t>
            </a:r>
            <a:r>
              <a:rPr lang="en-US" dirty="0"/>
              <a:t>test users </a:t>
            </a:r>
            <a:endParaRPr lang="en-US" dirty="0" smtClean="0"/>
          </a:p>
          <a:p>
            <a:pPr lvl="1"/>
            <a:r>
              <a:rPr lang="en-US" dirty="0" smtClean="0"/>
              <a:t>AARC </a:t>
            </a:r>
            <a:r>
              <a:rPr lang="en-US" dirty="0" err="1" smtClean="0"/>
              <a:t>Mujina</a:t>
            </a:r>
            <a:r>
              <a:rPr lang="en-US" dirty="0" smtClean="0"/>
              <a:t> IdP – on the fly IdP provisioning</a:t>
            </a:r>
            <a:br>
              <a:rPr lang="en-US" dirty="0" smtClean="0"/>
            </a:br>
            <a:r>
              <a:rPr lang="en-US" dirty="0" smtClean="0"/>
              <a:t>	(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github.com/OpenConext/Mujina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UnitedID</a:t>
            </a:r>
            <a:r>
              <a:rPr lang="en-US" dirty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(</a:t>
            </a:r>
            <a:r>
              <a:rPr lang="en-US" dirty="0"/>
              <a:t>http://unitedid.org/about</a:t>
            </a:r>
            <a:r>
              <a:rPr lang="en-US" dirty="0" smtClean="0"/>
              <a:t>/)</a:t>
            </a:r>
            <a:br>
              <a:rPr lang="en-US" dirty="0" smtClean="0"/>
            </a:br>
            <a:endParaRPr lang="en-GB" dirty="0" smtClean="0"/>
          </a:p>
          <a:p>
            <a:r>
              <a:rPr lang="en-GB" dirty="0"/>
              <a:t>Test </a:t>
            </a:r>
            <a:r>
              <a:rPr lang="en-GB" dirty="0" smtClean="0"/>
              <a:t>SP</a:t>
            </a:r>
          </a:p>
          <a:p>
            <a:pPr lvl="1"/>
            <a:r>
              <a:rPr lang="en-GB" dirty="0" err="1" smtClean="0"/>
              <a:t>SimpleSAMLphp</a:t>
            </a:r>
            <a:r>
              <a:rPr lang="en-GB" dirty="0" smtClean="0"/>
              <a:t>; just showing received attributes</a:t>
            </a:r>
          </a:p>
          <a:p>
            <a:pPr lvl="1"/>
            <a:endParaRPr lang="en-GB" dirty="0"/>
          </a:p>
          <a:p>
            <a:r>
              <a:rPr lang="en-GB" dirty="0" smtClean="0"/>
              <a:t>Metadata registration</a:t>
            </a:r>
          </a:p>
          <a:p>
            <a:pPr lvl="1"/>
            <a:r>
              <a:rPr lang="en-GB" dirty="0" smtClean="0"/>
              <a:t>Metadata for SPs and IdPs must be registered </a:t>
            </a:r>
            <a:r>
              <a:rPr lang="en-GB" dirty="0"/>
              <a:t>in </a:t>
            </a:r>
            <a:r>
              <a:rPr lang="en-GB" dirty="0" smtClean="0"/>
              <a:t>REEP </a:t>
            </a:r>
          </a:p>
          <a:p>
            <a:pPr marL="342900" lvl="1" indent="0">
              <a:buNone/>
            </a:pPr>
            <a:r>
              <a:rPr lang="en-GB" dirty="0" smtClean="0"/>
              <a:t>	(</a:t>
            </a:r>
            <a:r>
              <a:rPr lang="en-GB" dirty="0" smtClean="0">
                <a:hlinkClick r:id="rId3"/>
              </a:rPr>
              <a:t>https</a:t>
            </a:r>
            <a:r>
              <a:rPr lang="en-GB" dirty="0">
                <a:hlinkClick r:id="rId3"/>
              </a:rPr>
              <a:t>://reep.refeds.org</a:t>
            </a:r>
            <a:r>
              <a:rPr lang="en-GB" dirty="0" smtClean="0">
                <a:hlinkClick r:id="rId3"/>
              </a:rPr>
              <a:t>/</a:t>
            </a:r>
            <a:r>
              <a:rPr lang="en-GB" dirty="0" smtClean="0"/>
              <a:t>)</a:t>
            </a:r>
          </a:p>
          <a:p>
            <a:pPr lvl="1"/>
            <a:r>
              <a:rPr lang="en-GB" dirty="0" smtClean="0"/>
              <a:t>Test IdPs will accept any AARC SP in REEP</a:t>
            </a:r>
          </a:p>
          <a:p>
            <a:pPr marL="342900" lvl="1" indent="0">
              <a:buNone/>
            </a:pPr>
            <a:endParaRPr lang="en-GB" dirty="0" smtClean="0"/>
          </a:p>
          <a:p>
            <a:r>
              <a:rPr lang="en-GB" dirty="0"/>
              <a:t>Central Discovery </a:t>
            </a:r>
            <a:r>
              <a:rPr lang="en-GB" dirty="0" smtClean="0"/>
              <a:t>Service</a:t>
            </a:r>
          </a:p>
          <a:p>
            <a:pPr lvl="1"/>
            <a:r>
              <a:rPr lang="en-GB" dirty="0" smtClean="0"/>
              <a:t>uses REEP</a:t>
            </a:r>
          </a:p>
          <a:p>
            <a:pPr lvl="1"/>
            <a:endParaRPr lang="en-GB" dirty="0"/>
          </a:p>
          <a:p>
            <a:r>
              <a:rPr lang="en-GB" b="1" dirty="0" smtClean="0"/>
              <a:t>Do we need eduGAIN integration for Pilots?</a:t>
            </a:r>
            <a:br>
              <a:rPr lang="en-GB" b="1" dirty="0" smtClean="0"/>
            </a:br>
            <a:endParaRPr lang="en-GB" b="1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AARC pilot platform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>
                <a:solidFill>
                  <a:srgbClr val="F6791C"/>
                </a:solidFill>
              </a:rPr>
              <a:t>Testing Services</a:t>
            </a:r>
            <a:endParaRPr lang="en-GB" dirty="0">
              <a:solidFill>
                <a:srgbClr val="F679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652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Think trough your setup</a:t>
            </a:r>
          </a:p>
          <a:p>
            <a:r>
              <a:rPr lang="en-US" dirty="0" smtClean="0"/>
              <a:t>Write down your pilot plan in the template and discuss planning with your Pilot activity lead and Paul</a:t>
            </a:r>
          </a:p>
          <a:p>
            <a:r>
              <a:rPr lang="en-GB" dirty="0" smtClean="0"/>
              <a:t>Request resources via AARC </a:t>
            </a:r>
            <a:r>
              <a:rPr lang="en-GB" dirty="0" err="1" smtClean="0"/>
              <a:t>gitlab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AARC pilot platform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>
                <a:solidFill>
                  <a:srgbClr val="F6791C"/>
                </a:solidFill>
              </a:rPr>
              <a:t>How do I get this?</a:t>
            </a:r>
            <a:endParaRPr lang="en-GB" dirty="0">
              <a:solidFill>
                <a:srgbClr val="F679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4203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GB" dirty="0"/>
              <a:t>karl.meyer@geant.org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798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EANT Associati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10D0992E-CCCF-45DB-AB26-A4F50B75E4D6}" vid="{C2252C9B-28CB-4431-8278-C26B15A7694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5D342B61AA90142A8D5A114AFFAD389" ma:contentTypeVersion="1" ma:contentTypeDescription="Create a new document." ma:contentTypeScope="" ma:versionID="138dd77d572eb9aa87051d9216bdb443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9AA3960-760A-4B61-8C8B-DBF90F37C8C8}">
  <ds:schemaRefs>
    <ds:schemaRef ds:uri="http://purl.org/dc/dcmitype/"/>
    <ds:schemaRef ds:uri="http://schemas.microsoft.com/office/infopath/2007/PartnerControls"/>
    <ds:schemaRef ds:uri="http://www.w3.org/XML/1998/namespace"/>
    <ds:schemaRef ds:uri="http://purl.org/dc/terms/"/>
    <ds:schemaRef ds:uri="http://purl.org/dc/elements/1.1/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22C07721-32FF-48B6-9D36-E09F4CC3A69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F8F0BB2-8848-4E68-80B0-B0624BDBD58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Final GEANT Association template 16 9 widescreen</Template>
  <TotalTime>2991</TotalTime>
  <Words>226</Words>
  <Application>Microsoft Office PowerPoint</Application>
  <PresentationFormat>On-screen Show (4:3)</PresentationFormat>
  <Paragraphs>81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Verdana</vt:lpstr>
      <vt:lpstr>GEANT Association</vt:lpstr>
      <vt:lpstr>PowerPoint Presentation</vt:lpstr>
      <vt:lpstr>AARC pilot platform Goals</vt:lpstr>
      <vt:lpstr>AARC pilot platform Resources</vt:lpstr>
      <vt:lpstr>AARC pilot platform Access, DNS and certificates</vt:lpstr>
      <vt:lpstr>AARC pilot platform Testing Services</vt:lpstr>
      <vt:lpstr>AARC pilot platform How do I get this?</vt:lpstr>
      <vt:lpstr>PowerPoint Presentation</vt:lpstr>
    </vt:vector>
  </TitlesOfParts>
  <Company>DANTE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Karl Meyer</dc:creator>
  <cp:lastModifiedBy>Niels van Dijk</cp:lastModifiedBy>
  <cp:revision>76</cp:revision>
  <cp:lastPrinted>2015-05-01T10:30:08Z</cp:lastPrinted>
  <dcterms:created xsi:type="dcterms:W3CDTF">2015-04-29T14:13:57Z</dcterms:created>
  <dcterms:modified xsi:type="dcterms:W3CDTF">2015-10-30T16:15:41Z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0x01010015D342B61AA90142A8D5A114AFFAD389</vt:lpwstr>
  </property>
</Properties>
</file>